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1" r:id="rId1"/>
  </p:sldMasterIdLst>
  <p:notesMasterIdLst>
    <p:notesMasterId r:id="rId15"/>
  </p:notesMasterIdLst>
  <p:sldIdLst>
    <p:sldId id="277" r:id="rId2"/>
    <p:sldId id="284" r:id="rId3"/>
    <p:sldId id="262" r:id="rId4"/>
    <p:sldId id="263" r:id="rId5"/>
    <p:sldId id="264" r:id="rId6"/>
    <p:sldId id="265" r:id="rId7"/>
    <p:sldId id="285" r:id="rId8"/>
    <p:sldId id="267" r:id="rId9"/>
    <p:sldId id="287" r:id="rId10"/>
    <p:sldId id="288" r:id="rId11"/>
    <p:sldId id="282" r:id="rId12"/>
    <p:sldId id="269" r:id="rId13"/>
    <p:sldId id="281" r:id="rId14"/>
  </p:sldIdLst>
  <p:sldSz cx="9144000" cy="6858000" type="screen4x3"/>
  <p:notesSz cx="6858000" cy="9144000"/>
  <p:embeddedFontLst>
    <p:embeddedFont>
      <p:font typeface=".VnTime" panose="020B7200000000000000" pitchFamily="34" charset="0"/>
      <p:regular r:id="rId16"/>
      <p:bold r:id="rId17"/>
      <p:italic r:id="rId18"/>
      <p:boldItalic r:id="rId19"/>
    </p:embeddedFont>
    <p:embeddedFont>
      <p:font typeface=".VnTimeH" panose="020B7200000000000000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ucida Sans Unicode" panose="020B0602030504020204" pitchFamily="34" charset="0"/>
      <p:regular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011"/>
    <a:srgbClr val="250AF0"/>
    <a:srgbClr val="D214E6"/>
    <a:srgbClr val="CCCCFF"/>
    <a:srgbClr val="99CCFF"/>
    <a:srgbClr val="CCECFF"/>
    <a:srgbClr val="EE0CC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1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emf"/><Relationship Id="rId2" Type="http://schemas.openxmlformats.org/officeDocument/2006/relationships/image" Target="../media/image23.w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w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F5114E8-1898-4AC9-86A9-79CFA8107C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C6EEF91-A858-4478-A0F0-87466EF0B5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6F1A7DB-5A48-482D-8AEC-2DC59D8EA520}" type="datetimeFigureOut">
              <a:rPr lang="en-US"/>
              <a:pPr>
                <a:defRPr/>
              </a:pPr>
              <a:t>30/06/2022</a:t>
            </a:fld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9A64020-3AF7-4964-82E3-9F886DF9631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509DA5E2-769A-466D-B5A7-EE3D173BA5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3095CE48-F8BB-4EDB-9D77-9B30ED08B3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48A9DCEF-DD4E-410B-9C5D-89CCC1072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9E2E3A4-2179-4FDB-96C9-CF4014E075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6D48797D-5F71-4C8C-B1A8-B4BE69069FD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15E40BCF-1516-4DFD-800E-24B4FFC9F0D4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46E5C58-1FD7-42C5-B847-DFBFD4BEE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D8E0E93-B6E7-4E45-98BC-6194CCEAF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245C45F-68AB-4D52-AE48-DE746116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45F3A4-C705-4C0F-80D3-71C0BCD38B34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A23F0954-83EE-45E4-95F9-1EFD0636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E77717A2-41C3-4550-8860-A3961F9D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E6CF0BDF-016E-4C8F-9763-520AD81D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40613C-A8AF-4EF9-B463-3E2F000D3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0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B1A4E49-39B4-4019-8687-B6B2A6D2E323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AF01791E-4CCD-48CA-91E4-2AE0FE8A8C0B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403086A-BF9D-4B8C-949C-EAC99B6FCDA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6DB6FC-4233-49D7-B064-93F89E9BC75C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11">
            <a:extLst>
              <a:ext uri="{FF2B5EF4-FFF2-40B4-BE49-F238E27FC236}">
                <a16:creationId xmlns:a16="http://schemas.microsoft.com/office/drawing/2014/main" id="{8F40E4EF-B16F-47F5-97FE-EE02B3685FF6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Chevron 12">
            <a:extLst>
              <a:ext uri="{FF2B5EF4-FFF2-40B4-BE49-F238E27FC236}">
                <a16:creationId xmlns:a16="http://schemas.microsoft.com/office/drawing/2014/main" id="{643910B9-E864-430A-85CD-C6574D1D869D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69857F7-0859-4E4F-AEA0-213D81FA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984653C-1D49-4DE4-B606-DF9A3EBF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2CD30E-550A-4209-BC08-7A8D3E31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F5066-26DF-4341-B2C2-6C1CD9E5F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33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C40B3061-ED3D-47BC-A66E-4D9CA1D8FCA9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3C927DB4-3917-45F1-AAA5-33A6B84E2645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9ED73E8-2AA6-4027-B516-9AF4907DCEE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281D01-551A-4732-802D-45EB5BDF97A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B6ADDCB4-CFB9-4A65-8BA7-9A1E5CCB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283696B-0AC8-4111-BF25-16E79C89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8B40DB2-2D86-4262-BEDA-C27476A3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CE498B-6F55-40FF-A34E-2216BAEF7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8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29D1A-AFF9-4994-A7C5-A6B0D768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ED05A-634F-4473-AD24-C2DDA7D6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2623D-1BAB-41D5-A742-37E2B473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D66844-F440-425C-987D-F5EC81D67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39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519AEA6E-31F4-4CA4-A6F4-A3CAC6D14F23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A5A0B12-526D-40E7-96E4-F29399D6E4CB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596C2E74-4F0D-4C73-A076-6054B65F2C0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058BA4-1B0E-4BC6-8C41-C69CC1D5C40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F6CA412-825B-4C72-8D20-CD29A98E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F79D57A-B494-4688-89FF-E9E02CBE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DC9C07A-EEF5-4BE8-9E59-2C52F349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8F442-B267-451F-8E9A-C3DDA646D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2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E4AF2-8133-4AF1-BE72-0A79F1A8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86986-F322-487D-BDF3-9C7C7A426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63B1E-B6F5-4632-A6B0-B7DDA911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35FBBA-24F3-4B4C-9944-7BBE08A5D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73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>
            <a:extLst>
              <a:ext uri="{FF2B5EF4-FFF2-40B4-BE49-F238E27FC236}">
                <a16:creationId xmlns:a16="http://schemas.microsoft.com/office/drawing/2014/main" id="{717E201D-D82A-4F87-ADA5-9B8197809A6E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E8C483F5-D8CF-45DC-A1F4-0E8A83F5D5F1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744B4BE-8043-4B32-9D26-718D5B0843F0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537050-726B-437A-AE8C-46E95B5106D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>
            <a:extLst>
              <a:ext uri="{FF2B5EF4-FFF2-40B4-BE49-F238E27FC236}">
                <a16:creationId xmlns:a16="http://schemas.microsoft.com/office/drawing/2014/main" id="{E59BA713-7D61-4DBA-88EE-6876A0F4704B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194B145E-3E05-4E76-995E-62B79A3A92EB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BDFE96FD-C505-48E9-B0E7-585F5EB4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FBAE9885-525C-4EE2-BE32-65B0488A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F1848B8-804A-4845-AE10-E89C3355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A95459-A433-49E8-92BF-9F01CFEC0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567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503A336B-51CA-475D-B9F6-24910710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AEF64F42-CCAB-4332-9B2A-5073A408E5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6FB6644-CE5F-4C9F-A262-30D78230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19A20929-5B41-4DF7-A831-69305B02D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7DA2729C-B930-4511-8611-94836C55D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1DAAD7E-3D1B-4A38-B2F8-9C0763714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slide" Target="slide8.xml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3.w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6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2.bin"/><Relationship Id="rId3" Type="http://schemas.openxmlformats.org/officeDocument/2006/relationships/image" Target="../media/image71.png"/><Relationship Id="rId21" Type="http://schemas.openxmlformats.org/officeDocument/2006/relationships/image" Target="../media/image69.wmf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4.png"/><Relationship Id="rId11" Type="http://schemas.openxmlformats.org/officeDocument/2006/relationships/image" Target="../media/image65.wmf"/><Relationship Id="rId24" Type="http://schemas.openxmlformats.org/officeDocument/2006/relationships/image" Target="../media/image80.png"/><Relationship Id="rId5" Type="http://schemas.openxmlformats.org/officeDocument/2006/relationships/image" Target="../media/image73.png"/><Relationship Id="rId15" Type="http://schemas.openxmlformats.org/officeDocument/2006/relationships/image" Target="../media/image79.png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68.wmf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66.wmf"/><Relationship Id="rId22" Type="http://schemas.openxmlformats.org/officeDocument/2006/relationships/oleObject" Target="../embeddings/oleObject7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9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34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33" Type="http://schemas.openxmlformats.org/officeDocument/2006/relationships/oleObject" Target="../embeddings/oleObject17.bin"/><Relationship Id="rId38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5.bin"/><Relationship Id="rId41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wmf"/><Relationship Id="rId32" Type="http://schemas.openxmlformats.org/officeDocument/2006/relationships/image" Target="../media/image17.wmf"/><Relationship Id="rId37" Type="http://schemas.openxmlformats.org/officeDocument/2006/relationships/image" Target="../media/image21.png"/><Relationship Id="rId40" Type="http://schemas.openxmlformats.org/officeDocument/2006/relationships/oleObject" Target="../embeddings/oleObject21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5.wmf"/><Relationship Id="rId36" Type="http://schemas.openxmlformats.org/officeDocument/2006/relationships/image" Target="../media/image18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6.wmf"/><Relationship Id="rId35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6.bin"/><Relationship Id="rId26" Type="http://schemas.openxmlformats.org/officeDocument/2006/relationships/oleObject" Target="../embeddings/oleObject50.bin"/><Relationship Id="rId3" Type="http://schemas.openxmlformats.org/officeDocument/2006/relationships/oleObject" Target="../embeddings/oleObject37.bin"/><Relationship Id="rId21" Type="http://schemas.openxmlformats.org/officeDocument/2006/relationships/image" Target="../media/image44.wmf"/><Relationship Id="rId34" Type="http://schemas.openxmlformats.org/officeDocument/2006/relationships/image" Target="../media/image50.wm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5.bin"/><Relationship Id="rId25" Type="http://schemas.openxmlformats.org/officeDocument/2006/relationships/image" Target="../media/image46.wmf"/><Relationship Id="rId33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7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1.bin"/><Relationship Id="rId24" Type="http://schemas.openxmlformats.org/officeDocument/2006/relationships/oleObject" Target="../embeddings/oleObject49.bin"/><Relationship Id="rId32" Type="http://schemas.openxmlformats.org/officeDocument/2006/relationships/image" Target="../media/image49.wmf"/><Relationship Id="rId5" Type="http://schemas.openxmlformats.org/officeDocument/2006/relationships/oleObject" Target="../embeddings/oleObject38.bin"/><Relationship Id="rId15" Type="http://schemas.openxmlformats.org/officeDocument/2006/relationships/image" Target="../media/image42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51.bin"/><Relationship Id="rId36" Type="http://schemas.openxmlformats.org/officeDocument/2006/relationships/image" Target="../media/image51.wmf"/><Relationship Id="rId10" Type="http://schemas.openxmlformats.org/officeDocument/2006/relationships/image" Target="../media/image40.wmf"/><Relationship Id="rId19" Type="http://schemas.openxmlformats.org/officeDocument/2006/relationships/image" Target="../media/image43.wmf"/><Relationship Id="rId31" Type="http://schemas.openxmlformats.org/officeDocument/2006/relationships/oleObject" Target="../embeddings/oleObject53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8.bin"/><Relationship Id="rId27" Type="http://schemas.openxmlformats.org/officeDocument/2006/relationships/image" Target="../media/image47.wmf"/><Relationship Id="rId30" Type="http://schemas.openxmlformats.org/officeDocument/2006/relationships/oleObject" Target="../embeddings/oleObject52.bin"/><Relationship Id="rId35" Type="http://schemas.openxmlformats.org/officeDocument/2006/relationships/oleObject" Target="../embeddings/oleObject5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6.emf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59.gif"/><Relationship Id="rId7" Type="http://schemas.openxmlformats.org/officeDocument/2006/relationships/image" Target="../media/image53.e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5.emf"/><Relationship Id="rId5" Type="http://schemas.openxmlformats.org/officeDocument/2006/relationships/image" Target="../media/image52.emf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4.emf"/><Relationship Id="rId14" Type="http://schemas.openxmlformats.org/officeDocument/2006/relationships/oleObject" Target="../embeddings/oleObject6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627F1CB1-B495-4EDD-9164-F74C753CF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620000" cy="838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solidFill>
                  <a:srgbClr val="E93011"/>
                </a:solidFill>
                <a:latin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3255" name="Text Box 7">
            <a:extLst>
              <a:ext uri="{FF2B5EF4-FFF2-40B4-BE49-F238E27FC236}">
                <a16:creationId xmlns:a16="http://schemas.microsoft.com/office/drawing/2014/main" id="{C7F3C371-C2F5-4D17-B753-98A6AA94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7924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Giải phương trình sau</a:t>
            </a:r>
            <a:r>
              <a:rPr lang="en-US" altLang="en-US" sz="3600"/>
              <a:t> </a:t>
            </a:r>
            <a:r>
              <a:rPr lang="en-US" altLang="en-US" sz="3600" b="1">
                <a:solidFill>
                  <a:srgbClr val="000099"/>
                </a:solidFill>
                <a:latin typeface="Times New Roman" panose="02020603050405020304" pitchFamily="18" charset="0"/>
              </a:rPr>
              <a:t>bằng cách biến đổi vế trái thành một bình phương và vế phải là một hằng số:</a:t>
            </a:r>
          </a:p>
        </p:txBody>
      </p:sp>
      <p:graphicFrame>
        <p:nvGraphicFramePr>
          <p:cNvPr id="53256" name="Object 8">
            <a:extLst>
              <a:ext uri="{FF2B5EF4-FFF2-40B4-BE49-F238E27FC236}">
                <a16:creationId xmlns:a16="http://schemas.microsoft.com/office/drawing/2014/main" id="{DE9E14F5-712D-40CE-9BC9-FEDD54B82C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9013" y="3352800"/>
          <a:ext cx="41322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1016000" imgH="203200" progId="Equation.DSMT4">
                  <p:embed/>
                </p:oleObj>
              </mc:Choice>
              <mc:Fallback>
                <p:oleObj name="Equation" r:id="rId3" imgW="1016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52800"/>
                        <a:ext cx="41322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67DB23-9F3B-4FAE-9B07-07046CF2923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33400"/>
            <a:ext cx="6400800" cy="3043238"/>
            <a:chOff x="-48" y="432"/>
            <a:chExt cx="3072" cy="1917"/>
          </a:xfrm>
        </p:grpSpPr>
        <p:sp>
          <p:nvSpPr>
            <p:cNvPr id="19471" name="Text Box 3">
              <a:extLst>
                <a:ext uri="{FF2B5EF4-FFF2-40B4-BE49-F238E27FC236}">
                  <a16:creationId xmlns:a16="http://schemas.microsoft.com/office/drawing/2014/main" id="{9963C0C3-130C-488E-AFAE-177A8EDAE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432"/>
              <a:ext cx="3072" cy="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b="1">
                  <a:solidFill>
                    <a:schemeClr val="folHlink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        </a:t>
              </a:r>
              <a:r>
                <a:rPr lang="en-US" altLang="en-US" sz="2600" b="1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x</a:t>
              </a:r>
              <a:r>
                <a:rPr lang="en-US" altLang="en-US" sz="2600" b="1" baseline="30000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600" b="1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- 7x - 2 = 0</a:t>
              </a:r>
              <a:r>
                <a:rPr lang="en-US" altLang="en-US" sz="2600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.VnTime" panose="020B7200000000000000" pitchFamily="34" charset="0"/>
                  <a:cs typeface="Arial" panose="020B0604020202020204" pitchFamily="34" charset="0"/>
                </a:rPr>
                <a:t>   a = 1, b = - 7,   c = - 2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1A0BD9"/>
                  </a:solidFill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=b</a:t>
              </a:r>
              <a:r>
                <a:rPr lang="en-US" altLang="en-US" sz="2600" baseline="30000">
                  <a:solidFill>
                    <a:srgbClr val="1A0BD9"/>
                  </a:solidFill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600">
                  <a:solidFill>
                    <a:srgbClr val="1A0BD9"/>
                  </a:solidFill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- 4ac</a:t>
              </a:r>
              <a:r>
                <a:rPr lang="en-US" altLang="en-US" sz="26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= - 7</a:t>
              </a:r>
              <a:r>
                <a:rPr lang="en-US" altLang="en-US" sz="2600" baseline="300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6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-  4.1.(-2) =- 49 +8 =- 41 &lt; 0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</a:rPr>
                <a:t>Phương trình vô nghiệm</a:t>
              </a:r>
            </a:p>
          </p:txBody>
        </p:sp>
        <p:sp>
          <p:nvSpPr>
            <p:cNvPr id="19472" name="Text Box 4">
              <a:extLst>
                <a:ext uri="{FF2B5EF4-FFF2-40B4-BE49-F238E27FC236}">
                  <a16:creationId xmlns:a16="http://schemas.microsoft.com/office/drawing/2014/main" id="{1E11E50F-D6C0-42AD-B53F-8575B41E0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099"/>
              <a:ext cx="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48780367-1B82-424A-AE51-97A8F6D9A936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5867400" cy="5380038"/>
            <a:chOff x="2496" y="672"/>
            <a:chExt cx="3426" cy="3437"/>
          </a:xfrm>
        </p:grpSpPr>
        <p:sp>
          <p:nvSpPr>
            <p:cNvPr id="19462" name="Line 6">
              <a:extLst>
                <a:ext uri="{FF2B5EF4-FFF2-40B4-BE49-F238E27FC236}">
                  <a16:creationId xmlns:a16="http://schemas.microsoft.com/office/drawing/2014/main" id="{A3DB3D7B-B82D-46EE-BA07-5D7A95949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776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9463" name="Object 7">
              <a:extLst>
                <a:ext uri="{FF2B5EF4-FFF2-40B4-BE49-F238E27FC236}">
                  <a16:creationId xmlns:a16="http://schemas.microsoft.com/office/drawing/2014/main" id="{B031CFE7-3443-4652-AD11-2DB10ABF37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33" y="2711"/>
            <a:ext cx="16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8" name="Equation" r:id="rId3" imgW="95162" imgH="200005" progId="Equation.3">
                    <p:embed/>
                  </p:oleObj>
                </mc:Choice>
                <mc:Fallback>
                  <p:oleObj name="Equation" r:id="rId3" imgW="95162" imgH="200005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3" y="2711"/>
                          <a:ext cx="16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4" name="Object 8">
              <a:extLst>
                <a:ext uri="{FF2B5EF4-FFF2-40B4-BE49-F238E27FC236}">
                  <a16:creationId xmlns:a16="http://schemas.microsoft.com/office/drawing/2014/main" id="{86147111-334D-468D-BB79-53A4E1C4BA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1" y="3239"/>
            <a:ext cx="162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9" name="Equation" r:id="rId5" imgW="95162" imgH="200005" progId="Equation.3">
                    <p:embed/>
                  </p:oleObj>
                </mc:Choice>
                <mc:Fallback>
                  <p:oleObj name="Equation" r:id="rId5" imgW="95162" imgH="200005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3239"/>
                          <a:ext cx="162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Rectangle 9">
              <a:extLst>
                <a:ext uri="{FF2B5EF4-FFF2-40B4-BE49-F238E27FC236}">
                  <a16:creationId xmlns:a16="http://schemas.microsoft.com/office/drawing/2014/main" id="{A90FD8C7-9A29-4E21-B579-31244E7D4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672"/>
              <a:ext cx="2880" cy="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b="1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              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b="1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                    x</a:t>
              </a:r>
              <a:r>
                <a:rPr lang="en-US" altLang="en-US" sz="2600" b="1" baseline="30000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2</a:t>
              </a:r>
              <a:r>
                <a:rPr lang="en-US" altLang="en-US" sz="2600" b="1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- 7x - 2 = 0</a:t>
              </a:r>
              <a:r>
                <a:rPr lang="en-US" altLang="en-US" sz="2600">
                  <a:solidFill>
                    <a:srgbClr val="250AF0"/>
                  </a:solidFill>
                  <a:latin typeface=".VnTime" panose="020B7200000000000000" pitchFamily="34" charset="0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.VnTime" panose="020B7200000000000000" pitchFamily="34" charset="0"/>
                  <a:cs typeface="Arial" panose="020B0604020202020204" pitchFamily="34" charset="0"/>
                </a:rPr>
                <a:t>              a = 1, b = - 7,   c =- 2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1A0BD9"/>
                  </a:solidFill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=b</a:t>
              </a:r>
              <a:r>
                <a:rPr lang="en-US" altLang="en-US" sz="2600" baseline="30000">
                  <a:solidFill>
                    <a:srgbClr val="1A0BD9"/>
                  </a:solidFill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600">
                  <a:solidFill>
                    <a:srgbClr val="1A0BD9"/>
                  </a:solidFill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- 4ac</a:t>
              </a:r>
              <a:r>
                <a:rPr lang="en-US" altLang="en-US" sz="26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= (- 7)</a:t>
              </a:r>
              <a:r>
                <a:rPr lang="en-US" altLang="en-US" sz="2600" baseline="300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6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-  4.1(-.2)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                =  49 + 8 = 57 &gt; 0</a:t>
              </a:r>
            </a:p>
          </p:txBody>
        </p:sp>
        <p:graphicFrame>
          <p:nvGraphicFramePr>
            <p:cNvPr id="19466" name="Object 10">
              <a:extLst>
                <a:ext uri="{FF2B5EF4-FFF2-40B4-BE49-F238E27FC236}">
                  <a16:creationId xmlns:a16="http://schemas.microsoft.com/office/drawing/2014/main" id="{632E88A8-D3B1-46FE-B074-E0BEB2B38E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79" y="1955"/>
            <a:ext cx="893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0" name="Equation" r:id="rId7" imgW="672808" imgH="228501" progId="Equation.DSMT4">
                    <p:embed/>
                  </p:oleObj>
                </mc:Choice>
                <mc:Fallback>
                  <p:oleObj name="Equation" r:id="rId7" imgW="672808" imgH="228501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9" y="1955"/>
                          <a:ext cx="893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7" name="Object 11">
              <a:extLst>
                <a:ext uri="{FF2B5EF4-FFF2-40B4-BE49-F238E27FC236}">
                  <a16:creationId xmlns:a16="http://schemas.microsoft.com/office/drawing/2014/main" id="{C701AE61-508F-40C5-8845-0A5CF2359C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3" y="2568"/>
            <a:ext cx="2329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1" name="Equation" r:id="rId9" imgW="1701800" imgH="431800" progId="Equation.3">
                    <p:embed/>
                  </p:oleObj>
                </mc:Choice>
                <mc:Fallback>
                  <p:oleObj name="Equation" r:id="rId9" imgW="1701800" imgH="4318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3" y="2568"/>
                          <a:ext cx="2329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8" name="Object 12">
              <a:extLst>
                <a:ext uri="{FF2B5EF4-FFF2-40B4-BE49-F238E27FC236}">
                  <a16:creationId xmlns:a16="http://schemas.microsoft.com/office/drawing/2014/main" id="{FF3A103D-84B2-4F64-A036-944D94CD8B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77" y="3117"/>
            <a:ext cx="2303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2" name="Equation" r:id="rId11" imgW="1714500" imgH="431800" progId="Equation.3">
                    <p:embed/>
                  </p:oleObj>
                </mc:Choice>
                <mc:Fallback>
                  <p:oleObj name="Equation" r:id="rId11" imgW="1714500" imgH="4318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7" y="3117"/>
                          <a:ext cx="2303" cy="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Text Box 13">
              <a:extLst>
                <a:ext uri="{FF2B5EF4-FFF2-40B4-BE49-F238E27FC236}">
                  <a16:creationId xmlns:a16="http://schemas.microsoft.com/office/drawing/2014/main" id="{82371BE9-8AE1-413C-9248-C8D758E1B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236"/>
              <a:ext cx="202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3333FF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</a:t>
              </a:r>
              <a:r>
                <a:rPr lang="en-US" altLang="en-US" sz="2000">
                  <a:solidFill>
                    <a:srgbClr val="3333FF"/>
                  </a:solidFill>
                  <a:cs typeface="Arial" panose="020B0604020202020204" pitchFamily="34" charset="0"/>
                </a:rPr>
                <a:t> Phương trình có 2 nghiệm</a:t>
              </a:r>
            </a:p>
          </p:txBody>
        </p:sp>
        <p:sp>
          <p:nvSpPr>
            <p:cNvPr id="19470" name="AutoShape 14">
              <a:hlinkClick r:id="rId13" action="ppaction://hlinksldjump" highlightClick="1"/>
              <a:extLst>
                <a:ext uri="{FF2B5EF4-FFF2-40B4-BE49-F238E27FC236}">
                  <a16:creationId xmlns:a16="http://schemas.microsoft.com/office/drawing/2014/main" id="{5597DA09-B6B7-44E6-9486-DECDB40A7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173" cy="173"/>
            </a:xfrm>
            <a:prstGeom prst="actionButtonBackPrevious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460" name="Rectangle 15">
            <a:extLst>
              <a:ext uri="{FF2B5EF4-FFF2-40B4-BE49-F238E27FC236}">
                <a16:creationId xmlns:a16="http://schemas.microsoft.com/office/drawing/2014/main" id="{32BB4E2A-210B-4C66-8D2C-268B3666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7163"/>
            <a:ext cx="75009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E93011"/>
                </a:solidFill>
                <a:latin typeface="Times New Roman" panose="02020603050405020304" pitchFamily="18" charset="0"/>
              </a:rPr>
              <a:t>Bài tập 3</a:t>
            </a:r>
            <a:r>
              <a:rPr lang="en-US" altLang="en-US" sz="1800" b="1" u="sng">
                <a:solidFill>
                  <a:srgbClr val="E93011"/>
                </a:solidFill>
              </a:rPr>
              <a:t> 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Tìm chỗ sai trong bài tập và sửa lại cho đúng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srgbClr val="E93011"/>
                </a:solidFill>
              </a:rPr>
              <a:t>                          </a:t>
            </a:r>
          </a:p>
        </p:txBody>
      </p:sp>
      <p:sp>
        <p:nvSpPr>
          <p:cNvPr id="78864" name="Rectangle 16">
            <a:extLst>
              <a:ext uri="{FF2B5EF4-FFF2-40B4-BE49-F238E27FC236}">
                <a16:creationId xmlns:a16="http://schemas.microsoft.com/office/drawing/2014/main" id="{2D8B0A5F-8D54-4883-803C-6D47C5132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057400"/>
            <a:ext cx="108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E93011"/>
                </a:solidFill>
                <a:latin typeface=".VnTimeH" panose="020B7200000000000000" pitchFamily="34" charset="0"/>
              </a:rPr>
              <a:t>s</a:t>
            </a:r>
            <a:r>
              <a:rPr lang="en-US" altLang="en-US" sz="2400" b="1" u="sng">
                <a:solidFill>
                  <a:srgbClr val="E93011"/>
                </a:solidFill>
                <a:latin typeface="Times New Roman" panose="02020603050405020304" pitchFamily="18" charset="0"/>
              </a:rPr>
              <a:t>ửa lại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002">
            <a:extLst>
              <a:ext uri="{FF2B5EF4-FFF2-40B4-BE49-F238E27FC236}">
                <a16:creationId xmlns:a16="http://schemas.microsoft.com/office/drawing/2014/main" id="{7E88342E-3654-436E-9169-51261C5E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670175"/>
            <a:ext cx="31956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image003">
            <a:extLst>
              <a:ext uri="{FF2B5EF4-FFF2-40B4-BE49-F238E27FC236}">
                <a16:creationId xmlns:a16="http://schemas.microsoft.com/office/drawing/2014/main" id="{147AD862-B277-4C7D-A0F4-7872C1B1B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249363"/>
            <a:ext cx="26527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image004">
            <a:extLst>
              <a:ext uri="{FF2B5EF4-FFF2-40B4-BE49-F238E27FC236}">
                <a16:creationId xmlns:a16="http://schemas.microsoft.com/office/drawing/2014/main" id="{713E0FD9-7EFF-4A44-9284-900DAB86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284288"/>
            <a:ext cx="34194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image008">
            <a:extLst>
              <a:ext uri="{FF2B5EF4-FFF2-40B4-BE49-F238E27FC236}">
                <a16:creationId xmlns:a16="http://schemas.microsoft.com/office/drawing/2014/main" id="{B088BE48-65A1-431B-8379-E5AFFDAC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2714625"/>
            <a:ext cx="36798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image009">
            <a:extLst>
              <a:ext uri="{FF2B5EF4-FFF2-40B4-BE49-F238E27FC236}">
                <a16:creationId xmlns:a16="http://schemas.microsoft.com/office/drawing/2014/main" id="{5F4AAF54-2B2F-4A8D-8DA4-5A73E632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402138"/>
            <a:ext cx="314483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image010">
            <a:extLst>
              <a:ext uri="{FF2B5EF4-FFF2-40B4-BE49-F238E27FC236}">
                <a16:creationId xmlns:a16="http://schemas.microsoft.com/office/drawing/2014/main" id="{AEB2468B-3CB5-45EC-9E77-BAACA4B2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3808413"/>
            <a:ext cx="22145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2007440A-E7AD-43A4-A86E-7716104A730C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673100"/>
            <a:ext cx="1196975" cy="1387475"/>
            <a:chOff x="4059" y="442"/>
            <a:chExt cx="754" cy="874"/>
          </a:xfrm>
        </p:grpSpPr>
        <p:pic>
          <p:nvPicPr>
            <p:cNvPr id="20508" name="Picture 10" descr="image005">
              <a:extLst>
                <a:ext uri="{FF2B5EF4-FFF2-40B4-BE49-F238E27FC236}">
                  <a16:creationId xmlns:a16="http://schemas.microsoft.com/office/drawing/2014/main" id="{B794C01E-F330-44B7-98D1-D3979E60F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572"/>
              <a:ext cx="754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09" name="Object 11">
              <a:extLst>
                <a:ext uri="{FF2B5EF4-FFF2-40B4-BE49-F238E27FC236}">
                  <a16:creationId xmlns:a16="http://schemas.microsoft.com/office/drawing/2014/main" id="{A0E4B6CF-A8D5-4946-AD1D-3B732CA9A0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86" y="442"/>
            <a:ext cx="408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6" name="Equation" r:id="rId10" imgW="368140" imgH="177723" progId="Equation.DSMT4">
                    <p:embed/>
                  </p:oleObj>
                </mc:Choice>
                <mc:Fallback>
                  <p:oleObj name="Equation" r:id="rId10" imgW="368140" imgH="177723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" y="442"/>
                          <a:ext cx="408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7D1A61E2-356A-45B8-9EC3-8AC8FCB4C422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1252538"/>
            <a:ext cx="1284287" cy="815975"/>
            <a:chOff x="4079" y="789"/>
            <a:chExt cx="809" cy="514"/>
          </a:xfrm>
        </p:grpSpPr>
        <p:pic>
          <p:nvPicPr>
            <p:cNvPr id="20506" name="Picture 13" descr="image006">
              <a:extLst>
                <a:ext uri="{FF2B5EF4-FFF2-40B4-BE49-F238E27FC236}">
                  <a16:creationId xmlns:a16="http://schemas.microsoft.com/office/drawing/2014/main" id="{82B7451A-3788-4E15-A8E8-67B4E6B2E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" y="917"/>
              <a:ext cx="809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07" name="Object 14">
              <a:extLst>
                <a:ext uri="{FF2B5EF4-FFF2-40B4-BE49-F238E27FC236}">
                  <a16:creationId xmlns:a16="http://schemas.microsoft.com/office/drawing/2014/main" id="{C5486BF9-CD21-4950-AA6E-FB121C92A1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32" y="789"/>
            <a:ext cx="45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7" name="Equation" r:id="rId13" imgW="368140" imgH="177723" progId="Equation.DSMT4">
                    <p:embed/>
                  </p:oleObj>
                </mc:Choice>
                <mc:Fallback>
                  <p:oleObj name="Equation" r:id="rId13" imgW="368140" imgH="177723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789"/>
                          <a:ext cx="452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BD0EE869-0737-494A-9ECC-AC9DEEB2FF5A}"/>
              </a:ext>
            </a:extLst>
          </p:cNvPr>
          <p:cNvGrpSpPr>
            <a:grpSpLocks/>
          </p:cNvGrpSpPr>
          <p:nvPr/>
        </p:nvGrpSpPr>
        <p:grpSpPr bwMode="auto">
          <a:xfrm>
            <a:off x="6353175" y="1862138"/>
            <a:ext cx="1584325" cy="1317625"/>
            <a:chOff x="4009" y="1198"/>
            <a:chExt cx="998" cy="830"/>
          </a:xfrm>
        </p:grpSpPr>
        <p:pic>
          <p:nvPicPr>
            <p:cNvPr id="20504" name="Picture 16" descr="image007">
              <a:extLst>
                <a:ext uri="{FF2B5EF4-FFF2-40B4-BE49-F238E27FC236}">
                  <a16:creationId xmlns:a16="http://schemas.microsoft.com/office/drawing/2014/main" id="{6CE5F4DD-4795-4331-ABFB-FB8D0DDFA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" y="1198"/>
              <a:ext cx="998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505" name="Object 17">
              <a:extLst>
                <a:ext uri="{FF2B5EF4-FFF2-40B4-BE49-F238E27FC236}">
                  <a16:creationId xmlns:a16="http://schemas.microsoft.com/office/drawing/2014/main" id="{774CB7E9-8BD4-44BA-9C19-AF09C647F2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3" y="1748"/>
            <a:ext cx="459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8" name="Equation" r:id="rId16" imgW="368140" imgH="177723" progId="Equation.DSMT4">
                    <p:embed/>
                  </p:oleObj>
                </mc:Choice>
                <mc:Fallback>
                  <p:oleObj name="Equation" r:id="rId16" imgW="368140" imgH="177723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3" y="1748"/>
                          <a:ext cx="459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82" name="AutoShape 18">
            <a:extLst>
              <a:ext uri="{FF2B5EF4-FFF2-40B4-BE49-F238E27FC236}">
                <a16:creationId xmlns:a16="http://schemas.microsoft.com/office/drawing/2014/main" id="{05C05589-5262-4479-B505-803574348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755650"/>
            <a:ext cx="1909763" cy="812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66">
                  <a:alpha val="60001"/>
                </a:srgbClr>
              </a:gs>
              <a:gs pos="100000">
                <a:srgbClr val="FF00FF">
                  <a:alpha val="71001"/>
                </a:srgbClr>
              </a:gs>
            </a:gsLst>
            <a:lin ang="2700000" scaled="1"/>
          </a:gradFill>
          <a:ln w="2857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3399FF"/>
                </a:solidFill>
                <a:latin typeface="Times New Roman" panose="02020603050405020304" pitchFamily="18" charset="0"/>
              </a:rPr>
              <a:t>Tính </a:t>
            </a:r>
            <a:r>
              <a:rPr lang="en-US" altLang="en-US" sz="2000">
                <a:solidFill>
                  <a:srgbClr val="3399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000" baseline="30000">
                <a:solidFill>
                  <a:srgbClr val="3399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>
                <a:solidFill>
                  <a:srgbClr val="3399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 b</a:t>
            </a:r>
            <a:r>
              <a:rPr lang="en-US" altLang="en-US" sz="2000" baseline="30000">
                <a:solidFill>
                  <a:srgbClr val="3399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solidFill>
                  <a:srgbClr val="3399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- 4ac</a:t>
            </a:r>
          </a:p>
        </p:txBody>
      </p:sp>
      <p:sp>
        <p:nvSpPr>
          <p:cNvPr id="62483" name="AutoShape 19">
            <a:extLst>
              <a:ext uri="{FF2B5EF4-FFF2-40B4-BE49-F238E27FC236}">
                <a16:creationId xmlns:a16="http://schemas.microsoft.com/office/drawing/2014/main" id="{CE897D25-BD64-455E-8FB4-3204BB36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36068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Xác định các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hệ số a, b, c</a:t>
            </a:r>
          </a:p>
        </p:txBody>
      </p:sp>
      <p:sp>
        <p:nvSpPr>
          <p:cNvPr id="62484" name="Oval 20">
            <a:extLst>
              <a:ext uri="{FF2B5EF4-FFF2-40B4-BE49-F238E27FC236}">
                <a16:creationId xmlns:a16="http://schemas.microsoft.com/office/drawing/2014/main" id="{014701C6-1CB7-4DEF-A084-3A925EBD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925" y="493713"/>
            <a:ext cx="1308100" cy="720725"/>
          </a:xfrm>
          <a:prstGeom prst="ellipse">
            <a:avLst/>
          </a:prstGeom>
          <a:gradFill rotWithShape="1">
            <a:gsLst>
              <a:gs pos="0">
                <a:srgbClr val="FF00FF">
                  <a:alpha val="39998"/>
                </a:srgbClr>
              </a:gs>
              <a:gs pos="100000">
                <a:srgbClr val="FFFF66">
                  <a:alpha val="37000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PT vô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 nghiệm</a:t>
            </a:r>
          </a:p>
        </p:txBody>
      </p:sp>
      <p:sp>
        <p:nvSpPr>
          <p:cNvPr id="62485" name="AutoShape 21">
            <a:extLst>
              <a:ext uri="{FF2B5EF4-FFF2-40B4-BE49-F238E27FC236}">
                <a16:creationId xmlns:a16="http://schemas.microsoft.com/office/drawing/2014/main" id="{7D858948-4BD7-4D1B-A555-0436A36F5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268413"/>
            <a:ext cx="1368425" cy="1109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00FF">
                  <a:alpha val="39998"/>
                </a:srgbClr>
              </a:gs>
              <a:gs pos="100000">
                <a:srgbClr val="FFFF66">
                  <a:alpha val="42998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CC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CC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PT có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nghiệm kép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CC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CC00"/>
              </a:solidFill>
            </a:endParaRPr>
          </a:p>
        </p:txBody>
      </p:sp>
      <p:sp>
        <p:nvSpPr>
          <p:cNvPr id="62486" name="AutoShape 22">
            <a:extLst>
              <a:ext uri="{FF2B5EF4-FFF2-40B4-BE49-F238E27FC236}">
                <a16:creationId xmlns:a16="http://schemas.microsoft.com/office/drawing/2014/main" id="{1BF35924-AD37-4771-BBF2-D74D77B2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550" y="2636838"/>
            <a:ext cx="1223963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43999"/>
                </a:srgbClr>
              </a:gs>
              <a:gs pos="100000">
                <a:srgbClr val="FFFF66">
                  <a:alpha val="46001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PT có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 hai nghiệm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CC00"/>
                </a:solidFill>
                <a:latin typeface="Times New Roman" panose="02020603050405020304" pitchFamily="18" charset="0"/>
              </a:rPr>
              <a:t>Phân biệt</a:t>
            </a: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E8B2A76C-FAA4-4568-99CE-502E9F83CE8A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4538663"/>
            <a:ext cx="1981200" cy="762000"/>
            <a:chOff x="4512" y="2859"/>
            <a:chExt cx="1248" cy="480"/>
          </a:xfrm>
        </p:grpSpPr>
        <p:graphicFrame>
          <p:nvGraphicFramePr>
            <p:cNvPr id="20502" name="Object 24">
              <a:extLst>
                <a:ext uri="{FF2B5EF4-FFF2-40B4-BE49-F238E27FC236}">
                  <a16:creationId xmlns:a16="http://schemas.microsoft.com/office/drawing/2014/main" id="{8DF7ED20-5328-47AF-B461-C8D00AA2B0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4" y="2886"/>
            <a:ext cx="1042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9" name="Equation" r:id="rId18" imgW="888614" imgH="393529" progId="Equation.DSMT4">
                    <p:embed/>
                  </p:oleObj>
                </mc:Choice>
                <mc:Fallback>
                  <p:oleObj name="Equation" r:id="rId18" imgW="888614" imgH="393529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2886"/>
                          <a:ext cx="1042" cy="4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3" name="AutoShape 25">
              <a:extLst>
                <a:ext uri="{FF2B5EF4-FFF2-40B4-BE49-F238E27FC236}">
                  <a16:creationId xmlns:a16="http://schemas.microsoft.com/office/drawing/2014/main" id="{246CB76C-EEE6-4DEC-A5D8-41326140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859"/>
              <a:ext cx="1248" cy="4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00FF">
                    <a:alpha val="39998"/>
                  </a:srgbClr>
                </a:gs>
                <a:gs pos="100000">
                  <a:srgbClr val="FFFF66">
                    <a:alpha val="42998"/>
                  </a:srgbClr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CC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CC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CC00"/>
                </a:solidFill>
              </a:endParaRPr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6E045C19-2046-46B6-AC3F-60662EE9878C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848225"/>
            <a:ext cx="2078038" cy="1604963"/>
            <a:chOff x="1066" y="3054"/>
            <a:chExt cx="1309" cy="1011"/>
          </a:xfrm>
        </p:grpSpPr>
        <p:sp>
          <p:nvSpPr>
            <p:cNvPr id="20499" name="AutoShape 27">
              <a:extLst>
                <a:ext uri="{FF2B5EF4-FFF2-40B4-BE49-F238E27FC236}">
                  <a16:creationId xmlns:a16="http://schemas.microsoft.com/office/drawing/2014/main" id="{51FB924C-C024-4E54-8A6D-E1ACAE659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067"/>
              <a:ext cx="1309" cy="9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FF">
                    <a:alpha val="40999"/>
                  </a:srgbClr>
                </a:gs>
                <a:gs pos="100000">
                  <a:srgbClr val="FFFF66">
                    <a:alpha val="42998"/>
                  </a:srgbClr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aphicFrame>
          <p:nvGraphicFramePr>
            <p:cNvPr id="20500" name="Object 28">
              <a:extLst>
                <a:ext uri="{FF2B5EF4-FFF2-40B4-BE49-F238E27FC236}">
                  <a16:creationId xmlns:a16="http://schemas.microsoft.com/office/drawing/2014/main" id="{722C279A-2288-4211-A685-7824132BB7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2" y="3054"/>
            <a:ext cx="998" cy="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0" name="Equation" r:id="rId20" imgW="837836" imgH="431613" progId="Equation.DSMT4">
                    <p:embed/>
                  </p:oleObj>
                </mc:Choice>
                <mc:Fallback>
                  <p:oleObj name="Equation" r:id="rId20" imgW="837836" imgH="431613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3054"/>
                          <a:ext cx="998" cy="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1" name="Object 29">
              <a:extLst>
                <a:ext uri="{FF2B5EF4-FFF2-40B4-BE49-F238E27FC236}">
                  <a16:creationId xmlns:a16="http://schemas.microsoft.com/office/drawing/2014/main" id="{95711742-2CEC-47AE-B931-5895AF9EFC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34" y="3560"/>
            <a:ext cx="907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1" name="Equation" r:id="rId22" imgW="850531" imgH="431613" progId="Equation.DSMT4">
                    <p:embed/>
                  </p:oleObj>
                </mc:Choice>
                <mc:Fallback>
                  <p:oleObj name="Equation" r:id="rId22" imgW="850531" imgH="431613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4" y="3560"/>
                          <a:ext cx="907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62" name="Picture 6" descr="image001">
            <a:extLst>
              <a:ext uri="{FF2B5EF4-FFF2-40B4-BE49-F238E27FC236}">
                <a16:creationId xmlns:a16="http://schemas.microsoft.com/office/drawing/2014/main" id="{4FD16BFE-F3BA-4D6E-9D96-8D1DB0C3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1863"/>
            <a:ext cx="17526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2" grpId="0" animBg="1"/>
      <p:bldP spid="62483" grpId="0" animBg="1"/>
      <p:bldP spid="62484" grpId="0" animBg="1"/>
      <p:bldP spid="62485" grpId="0" animBg="1"/>
      <p:bldP spid="624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>
            <a:extLst>
              <a:ext uri="{FF2B5EF4-FFF2-40B4-BE49-F238E27FC236}">
                <a16:creationId xmlns:a16="http://schemas.microsoft.com/office/drawing/2014/main" id="{8AB720F5-F789-48D0-AA9C-1D973C49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001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tập 4. </a:t>
            </a:r>
            <a:endParaRPr lang="en-US" altLang="en-US" sz="24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Cho phương trình    </a:t>
            </a:r>
            <a:r>
              <a:rPr lang="en-US" altLang="en-US" sz="2800" b="1">
                <a:latin typeface="Times New Roman" panose="02020603050405020304" pitchFamily="18" charset="0"/>
              </a:rPr>
              <a:t>x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+ mx – 1 = 0 (1</a:t>
            </a:r>
            <a:r>
              <a:rPr lang="en-US" altLang="en-US" sz="280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với m là tham số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a/ Giải phương trình (1) khi </a:t>
            </a:r>
            <a:r>
              <a:rPr lang="en-US" altLang="en-US" sz="2400">
                <a:latin typeface="Times New Roman" panose="02020603050405020304" pitchFamily="18" charset="0"/>
              </a:rPr>
              <a:t>m = -1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rPr>
              <a:t>b/ Chứng minh rằng phương trình (1) luôn có hai nghiệm phân biệt với mọi giá trị của 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:a16="http://schemas.microsoft.com/office/drawing/2014/main" id="{4FB6AA7C-0304-498E-B951-514D7B999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598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FF0066"/>
                </a:solidFill>
                <a:latin typeface="Times New Roman" panose="02020603050405020304" pitchFamily="18" charset="0"/>
              </a:rPr>
              <a:t>HƯỚNG DẪN HỌC BÀI: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u="sng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- Học lý thuyết</a:t>
            </a:r>
            <a:r>
              <a:rPr lang="en-US" altLang="en-US" sz="2400">
                <a:latin typeface="Times New Roman" panose="02020603050405020304" pitchFamily="18" charset="0"/>
              </a:rPr>
              <a:t>:   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Công thức nghiệm của phương trình bậc hai.</a:t>
            </a:r>
            <a:r>
              <a:rPr lang="en-US" altLang="en-US" sz="2400" b="1">
                <a:solidFill>
                  <a:srgbClr val="3333FF"/>
                </a:solidFill>
                <a:latin typeface=".VnTime" panose="020B7200000000000000" pitchFamily="34" charset="0"/>
              </a:rPr>
              <a:t> C¸c bước gi¶i ph­¬ng tr×nh bËc hai</a:t>
            </a:r>
            <a:r>
              <a:rPr lang="en-US" altLang="en-US" sz="2400" b="1">
                <a:latin typeface=".VnTime" panose="020B7200000000000000" pitchFamily="34" charset="0"/>
              </a:rPr>
              <a:t> b»ng c«ng thøc nghiÖm.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- Xem lại cách giải các phương trình đã chữa.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- Làm bài tập15,16 /SGK tr45, 42,44 trang 41 SBT.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- Chuẩn bị tiết sau luyện tập.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6" name="Object 4">
            <a:extLst>
              <a:ext uri="{FF2B5EF4-FFF2-40B4-BE49-F238E27FC236}">
                <a16:creationId xmlns:a16="http://schemas.microsoft.com/office/drawing/2014/main" id="{282C52AC-2EF4-4195-8D52-F5867DD1649F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762000" y="1143000"/>
          <a:ext cx="3048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3" imgW="1384300" imgH="228600" progId="Equation.3">
                  <p:embed/>
                </p:oleObj>
              </mc:Choice>
              <mc:Fallback>
                <p:oleObj name="Equation" r:id="rId3" imgW="1384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3048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>
            <a:extLst>
              <a:ext uri="{FF2B5EF4-FFF2-40B4-BE49-F238E27FC236}">
                <a16:creationId xmlns:a16="http://schemas.microsoft.com/office/drawing/2014/main" id="{DD7FC618-05F9-4B57-95F8-AAD19D22F176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825500" y="4602163"/>
          <a:ext cx="28194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5" imgW="1955800" imgH="393700" progId="Equation.DSMT4">
                  <p:embed/>
                </p:oleObj>
              </mc:Choice>
              <mc:Fallback>
                <p:oleObj name="Equation" r:id="rId5" imgW="19558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602163"/>
                        <a:ext cx="28194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>
            <a:extLst>
              <a:ext uri="{FF2B5EF4-FFF2-40B4-BE49-F238E27FC236}">
                <a16:creationId xmlns:a16="http://schemas.microsoft.com/office/drawing/2014/main" id="{7CA9F3F8-4F54-4981-B209-A9A40AA967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2063" y="1143000"/>
          <a:ext cx="26574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7" imgW="1016000" imgH="203200" progId="Equation.DSMT4">
                  <p:embed/>
                </p:oleObj>
              </mc:Choice>
              <mc:Fallback>
                <p:oleObj name="Equation" r:id="rId7" imgW="10160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143000"/>
                        <a:ext cx="26574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>
            <a:extLst>
              <a:ext uri="{FF2B5EF4-FFF2-40B4-BE49-F238E27FC236}">
                <a16:creationId xmlns:a16="http://schemas.microsoft.com/office/drawing/2014/main" id="{94A20A91-1CB6-4381-B521-D909394C3F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1275" y="2057400"/>
          <a:ext cx="20081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057400"/>
                        <a:ext cx="20081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9">
            <a:extLst>
              <a:ext uri="{FF2B5EF4-FFF2-40B4-BE49-F238E27FC236}">
                <a16:creationId xmlns:a16="http://schemas.microsoft.com/office/drawing/2014/main" id="{53210C06-F3BF-4235-B0C8-2FC7AF78D5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0000" y="2667000"/>
          <a:ext cx="16510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11" imgW="825500" imgH="393700" progId="Equation.DSMT4">
                  <p:embed/>
                </p:oleObj>
              </mc:Choice>
              <mc:Fallback>
                <p:oleObj name="Equation" r:id="rId11" imgW="8255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667000"/>
                        <a:ext cx="16510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Object 10">
            <a:extLst>
              <a:ext uri="{FF2B5EF4-FFF2-40B4-BE49-F238E27FC236}">
                <a16:creationId xmlns:a16="http://schemas.microsoft.com/office/drawing/2014/main" id="{D18ABC6D-0539-4159-8C2A-BD990CFF1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9388" y="4213225"/>
          <a:ext cx="34242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3" imgW="1511300" imgH="393700" progId="Equation.DSMT4">
                  <p:embed/>
                </p:oleObj>
              </mc:Choice>
              <mc:Fallback>
                <p:oleObj name="Equation" r:id="rId13" imgW="15113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4213225"/>
                        <a:ext cx="34242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" name="Object 11">
            <a:extLst>
              <a:ext uri="{FF2B5EF4-FFF2-40B4-BE49-F238E27FC236}">
                <a16:creationId xmlns:a16="http://schemas.microsoft.com/office/drawing/2014/main" id="{8638DCB3-DCD5-4870-BDA6-DB177DC1BB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4876800"/>
          <a:ext cx="37338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15" imgW="2044700" imgH="444500" progId="Equation.DSMT4">
                  <p:embed/>
                </p:oleObj>
              </mc:Choice>
              <mc:Fallback>
                <p:oleObj name="Equation" r:id="rId15" imgW="2044700" imgH="444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76800"/>
                        <a:ext cx="37338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4" name="Text Box 12">
            <a:extLst>
              <a:ext uri="{FF2B5EF4-FFF2-40B4-BE49-F238E27FC236}">
                <a16:creationId xmlns:a16="http://schemas.microsoft.com/office/drawing/2014/main" id="{4C0855E6-A784-4BBD-9CA1-AED2BAA21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600200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 ChuyÓn h¹ng tö 1 sang ph¶i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0341EB31-82D7-4783-B8C8-2FC6DD1B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362200"/>
            <a:ext cx="297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 Chia hai vÕ cho 3, </a:t>
            </a:r>
            <a:r>
              <a:rPr lang="en-US" altLang="en-US" sz="2000" b="1">
                <a:solidFill>
                  <a:srgbClr val="E93011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1800" b="1">
                <a:solidFill>
                  <a:srgbClr val="E93011"/>
                </a:solidFill>
                <a:latin typeface="Times New Roman" panose="02020603050405020304" pitchFamily="18" charset="0"/>
              </a:rPr>
              <a:t>a  đươc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4526" name="Text Box 14">
            <a:extLst>
              <a:ext uri="{FF2B5EF4-FFF2-40B4-BE49-F238E27FC236}">
                <a16:creationId xmlns:a16="http://schemas.microsoft.com/office/drawing/2014/main" id="{44E10959-78F0-43EA-B42D-6EF9EF024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3528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T¸ch            ë vÕ tr¸i thµnh                                                     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vµ thªm vµo hai vÕ                               </a:t>
            </a:r>
          </a:p>
        </p:txBody>
      </p:sp>
      <p:graphicFrame>
        <p:nvGraphicFramePr>
          <p:cNvPr id="64527" name="Object 15">
            <a:extLst>
              <a:ext uri="{FF2B5EF4-FFF2-40B4-BE49-F238E27FC236}">
                <a16:creationId xmlns:a16="http://schemas.microsoft.com/office/drawing/2014/main" id="{7BE6D3EA-9927-41DA-BFEB-18D9EF874A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3429000"/>
          <a:ext cx="96520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17" imgW="355138" imgH="177569" progId="Equation.DSMT4">
                  <p:embed/>
                </p:oleObj>
              </mc:Choice>
              <mc:Fallback>
                <p:oleObj name="Equation" r:id="rId17" imgW="355138" imgH="17756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429000"/>
                        <a:ext cx="96520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8" name="Object 16">
            <a:extLst>
              <a:ext uri="{FF2B5EF4-FFF2-40B4-BE49-F238E27FC236}">
                <a16:creationId xmlns:a16="http://schemas.microsoft.com/office/drawing/2014/main" id="{509F11B1-19F6-4884-99AC-715EA7551D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357563"/>
          <a:ext cx="609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19" imgW="202936" imgH="177569" progId="Equation.DSMT4">
                  <p:embed/>
                </p:oleObj>
              </mc:Choice>
              <mc:Fallback>
                <p:oleObj name="Equation" r:id="rId19" imgW="202936" imgH="17756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7563"/>
                        <a:ext cx="6096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9" name="Object 17">
            <a:extLst>
              <a:ext uri="{FF2B5EF4-FFF2-40B4-BE49-F238E27FC236}">
                <a16:creationId xmlns:a16="http://schemas.microsoft.com/office/drawing/2014/main" id="{930DCF02-ABFB-4782-806F-A1E665102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3829050"/>
          <a:ext cx="38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21" imgW="177646" imgH="190335" progId="Equation.DSMT4">
                  <p:embed/>
                </p:oleObj>
              </mc:Choice>
              <mc:Fallback>
                <p:oleObj name="Equation" r:id="rId21" imgW="177646" imgH="19033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29050"/>
                        <a:ext cx="38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0" name="Text Box 18">
            <a:extLst>
              <a:ext uri="{FF2B5EF4-FFF2-40B4-BE49-F238E27FC236}">
                <a16:creationId xmlns:a16="http://schemas.microsoft.com/office/drawing/2014/main" id="{EBB18064-6FA4-4CA5-AF09-9B15480F3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373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 ChuyÓn h¹ng tö tù do sang ph¶i</a:t>
            </a: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id="{4AF3CE0F-37EC-4F3B-9575-71E3B13B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 Chia hai vÕ cho hÖ sè a , </a:t>
            </a:r>
            <a:r>
              <a:rPr lang="en-US" altLang="en-US" sz="1800" b="1">
                <a:solidFill>
                  <a:srgbClr val="E93011"/>
                </a:solidFill>
              </a:rPr>
              <a:t>ta  đươc</a:t>
            </a:r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493761C1-F9AB-491F-9A38-20AB5A380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.VnTime" panose="020B7200000000000000" pitchFamily="34" charset="0"/>
              </a:rPr>
              <a:t>T¸ch           ë vÕ tr¸i thµnh                                                          vµ thªm vµo hai vÕ                            </a:t>
            </a:r>
          </a:p>
        </p:txBody>
      </p:sp>
      <p:graphicFrame>
        <p:nvGraphicFramePr>
          <p:cNvPr id="64533" name="Object 21">
            <a:extLst>
              <a:ext uri="{FF2B5EF4-FFF2-40B4-BE49-F238E27FC236}">
                <a16:creationId xmlns:a16="http://schemas.microsoft.com/office/drawing/2014/main" id="{F482BF85-DFC0-482C-8479-450E88F6C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495800"/>
          <a:ext cx="539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23" imgW="431613" imgH="469696" progId="Equation.DSMT4">
                  <p:embed/>
                </p:oleObj>
              </mc:Choice>
              <mc:Fallback>
                <p:oleObj name="Equation" r:id="rId23" imgW="431613" imgH="46969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95800"/>
                        <a:ext cx="539750" cy="685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EE0CC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22">
            <a:extLst>
              <a:ext uri="{FF2B5EF4-FFF2-40B4-BE49-F238E27FC236}">
                <a16:creationId xmlns:a16="http://schemas.microsoft.com/office/drawing/2014/main" id="{2BEEC9D2-DA29-4A43-B043-98F2F744B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334000"/>
          <a:ext cx="3349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25" imgW="1473200" imgH="469900" progId="Equation.DSMT4">
                  <p:embed/>
                </p:oleObj>
              </mc:Choice>
              <mc:Fallback>
                <p:oleObj name="Equation" r:id="rId25" imgW="1473200" imgH="4699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0"/>
                        <a:ext cx="33496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5" name="Object 23">
            <a:extLst>
              <a:ext uri="{FF2B5EF4-FFF2-40B4-BE49-F238E27FC236}">
                <a16:creationId xmlns:a16="http://schemas.microsoft.com/office/drawing/2014/main" id="{3FF50C4E-52BF-4DC1-856C-DD00F1069C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763" y="2819400"/>
          <a:ext cx="1825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27" imgW="888614" imgH="393529" progId="Equation.DSMT4">
                  <p:embed/>
                </p:oleObj>
              </mc:Choice>
              <mc:Fallback>
                <p:oleObj name="Equation" r:id="rId27" imgW="888614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2819400"/>
                        <a:ext cx="1825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6" name="Object 24">
            <a:extLst>
              <a:ext uri="{FF2B5EF4-FFF2-40B4-BE49-F238E27FC236}">
                <a16:creationId xmlns:a16="http://schemas.microsoft.com/office/drawing/2014/main" id="{49C67EDA-791B-45C2-A0C6-5CFF58D936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352800"/>
          <a:ext cx="5572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29" imgW="253890" imgH="393529" progId="Equation.3">
                  <p:embed/>
                </p:oleObj>
              </mc:Choice>
              <mc:Fallback>
                <p:oleObj name="Equation" r:id="rId29" imgW="253890" imgH="393529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5572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7" name="Object 25">
            <a:extLst>
              <a:ext uri="{FF2B5EF4-FFF2-40B4-BE49-F238E27FC236}">
                <a16:creationId xmlns:a16="http://schemas.microsoft.com/office/drawing/2014/main" id="{59A55E40-4948-410D-BCEB-C1D5C9A496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429000"/>
          <a:ext cx="8382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31" imgW="457002" imgH="393529" progId="Equation.3">
                  <p:embed/>
                </p:oleObj>
              </mc:Choice>
              <mc:Fallback>
                <p:oleObj name="Equation" r:id="rId31" imgW="457002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29000"/>
                        <a:ext cx="8382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8" name="Object 26">
            <a:extLst>
              <a:ext uri="{FF2B5EF4-FFF2-40B4-BE49-F238E27FC236}">
                <a16:creationId xmlns:a16="http://schemas.microsoft.com/office/drawing/2014/main" id="{760604EF-F418-4BB3-A8E1-DF7DFDE711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495800"/>
          <a:ext cx="620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33" imgW="431613" imgH="469696" progId="Equation.3">
                  <p:embed/>
                </p:oleObj>
              </mc:Choice>
              <mc:Fallback>
                <p:oleObj name="Equation" r:id="rId33" imgW="431613" imgH="46969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620713" cy="685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EE0CC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9" name="Object 27">
            <a:extLst>
              <a:ext uri="{FF2B5EF4-FFF2-40B4-BE49-F238E27FC236}">
                <a16:creationId xmlns:a16="http://schemas.microsoft.com/office/drawing/2014/main" id="{4ABB18C7-987E-414D-B242-96E799C48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733800"/>
          <a:ext cx="7620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34" imgW="431613" imgH="469696" progId="Equation.3">
                  <p:embed/>
                </p:oleObj>
              </mc:Choice>
              <mc:Fallback>
                <p:oleObj name="Equation" r:id="rId34" imgW="431613" imgH="469696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733800"/>
                        <a:ext cx="7620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0" name="Object 28">
            <a:extLst>
              <a:ext uri="{FF2B5EF4-FFF2-40B4-BE49-F238E27FC236}">
                <a16:creationId xmlns:a16="http://schemas.microsoft.com/office/drawing/2014/main" id="{C338701A-4538-4006-BB2B-5861BE8266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5334000"/>
          <a:ext cx="12493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35" imgW="545626" imgH="203024" progId="Equation.DSMT4">
                  <p:embed/>
                </p:oleObj>
              </mc:Choice>
              <mc:Fallback>
                <p:oleObj name="Equation" r:id="rId35" imgW="545626" imgH="203024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34000"/>
                        <a:ext cx="1249363" cy="342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EE0CCE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1" name="Text Box 29">
            <a:extLst>
              <a:ext uri="{FF2B5EF4-FFF2-40B4-BE49-F238E27FC236}">
                <a16:creationId xmlns:a16="http://schemas.microsoft.com/office/drawing/2014/main" id="{44B4ED3D-05AA-4FEB-B0A8-A8D7ED9E1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19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(1)</a:t>
            </a:r>
          </a:p>
        </p:txBody>
      </p:sp>
      <p:pic>
        <p:nvPicPr>
          <p:cNvPr id="64542" name="Picture 30" descr="stars001">
            <a:extLst>
              <a:ext uri="{FF2B5EF4-FFF2-40B4-BE49-F238E27FC236}">
                <a16:creationId xmlns:a16="http://schemas.microsoft.com/office/drawing/2014/main" id="{B25DEC58-0115-4938-8817-95F94245C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1000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3" name="Text Box 31">
            <a:extLst>
              <a:ext uri="{FF2B5EF4-FFF2-40B4-BE49-F238E27FC236}">
                <a16:creationId xmlns:a16="http://schemas.microsoft.com/office/drawing/2014/main" id="{BDC19892-BBCA-4897-AEF3-78BBD1904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91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Vậy PT có 2 nghiệm:  </a:t>
            </a:r>
          </a:p>
        </p:txBody>
      </p:sp>
      <p:sp>
        <p:nvSpPr>
          <p:cNvPr id="64545" name="Text Box 33">
            <a:extLst>
              <a:ext uri="{FF2B5EF4-FFF2-40B4-BE49-F238E27FC236}">
                <a16:creationId xmlns:a16="http://schemas.microsoft.com/office/drawing/2014/main" id="{0910532F-FFF1-4348-95FB-E1111C7F5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7620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5050"/>
                </a:solidFill>
                <a:latin typeface="Times New Roman" panose="02020603050405020304" pitchFamily="18" charset="0"/>
              </a:rPr>
              <a:t>Giải phương trình:</a:t>
            </a:r>
          </a:p>
        </p:txBody>
      </p:sp>
      <p:graphicFrame>
        <p:nvGraphicFramePr>
          <p:cNvPr id="64546" name="Object 34">
            <a:extLst>
              <a:ext uri="{FF2B5EF4-FFF2-40B4-BE49-F238E27FC236}">
                <a16:creationId xmlns:a16="http://schemas.microsoft.com/office/drawing/2014/main" id="{BAD4914C-65E8-4E93-8465-541946F75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6099175"/>
          <a:ext cx="27432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38" imgW="1651000" imgH="431800" progId="Equation.DSMT4">
                  <p:embed/>
                </p:oleObj>
              </mc:Choice>
              <mc:Fallback>
                <p:oleObj name="Equation" r:id="rId38" imgW="1651000" imgH="431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6099175"/>
                        <a:ext cx="27432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7" name="Text Box 35">
            <a:extLst>
              <a:ext uri="{FF2B5EF4-FFF2-40B4-BE49-F238E27FC236}">
                <a16:creationId xmlns:a16="http://schemas.microsoft.com/office/drawing/2014/main" id="{C2BEDA2B-3B33-446D-B25F-ED62C09F7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358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5050"/>
                </a:solidFill>
                <a:latin typeface="Times New Roman" panose="02020603050405020304" pitchFamily="18" charset="0"/>
              </a:rPr>
              <a:t>Biến đổi phương trình tổng quát</a:t>
            </a:r>
            <a:r>
              <a:rPr lang="en-US" altLang="en-US" sz="2000">
                <a:solidFill>
                  <a:srgbClr val="99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4548" name="Object 36">
            <a:extLst>
              <a:ext uri="{FF2B5EF4-FFF2-40B4-BE49-F238E27FC236}">
                <a16:creationId xmlns:a16="http://schemas.microsoft.com/office/drawing/2014/main" id="{17EA6E32-E2AD-42E5-8FD7-73C578CCB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9700" y="2057400"/>
          <a:ext cx="15954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40" imgW="850531" imgH="203112" progId="Equation.DSMT4">
                  <p:embed/>
                </p:oleObj>
              </mc:Choice>
              <mc:Fallback>
                <p:oleObj name="Equation" r:id="rId40" imgW="850531" imgH="203112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057400"/>
                        <a:ext cx="15954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50" name="Text Box 38">
            <a:extLst>
              <a:ext uri="{FF2B5EF4-FFF2-40B4-BE49-F238E27FC236}">
                <a16:creationId xmlns:a16="http://schemas.microsoft.com/office/drawing/2014/main" id="{889AA86E-FC95-4722-ABA6-F9E152580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72200"/>
            <a:ext cx="1447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 kí hiệu   </a:t>
            </a:r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F7E7BBC8-02D2-4A0B-A10F-2413E0D83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16002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EE0CC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 = b</a:t>
            </a:r>
            <a:r>
              <a:rPr lang="en-US" altLang="en-US" sz="2400" baseline="300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- 4ac </a:t>
            </a:r>
          </a:p>
        </p:txBody>
      </p:sp>
      <p:sp>
        <p:nvSpPr>
          <p:cNvPr id="11299" name="Rectangle 60">
            <a:extLst>
              <a:ext uri="{FF2B5EF4-FFF2-40B4-BE49-F238E27FC236}">
                <a16:creationId xmlns:a16="http://schemas.microsoft.com/office/drawing/2014/main" id="{36174116-F944-43E2-8C98-2E4EC2A0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/>
      <p:bldP spid="64525" grpId="0"/>
      <p:bldP spid="64526" grpId="0"/>
      <p:bldP spid="64530" grpId="0"/>
      <p:bldP spid="64531" grpId="0"/>
      <p:bldP spid="64532" grpId="0"/>
      <p:bldP spid="64541" grpId="0"/>
      <p:bldP spid="64543" grpId="0"/>
      <p:bldP spid="64545" grpId="0"/>
      <p:bldP spid="64547" grpId="0"/>
      <p:bldP spid="64550" grpId="0"/>
      <p:bldP spid="645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0DAFEBB7-2EE1-4C43-A12E-7BD50A7E4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255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611AD739-E916-4422-ABE1-3DF22303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1004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Ta có:</a:t>
            </a:r>
          </a:p>
        </p:txBody>
      </p:sp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E0B38144-F07C-4FF0-8483-40CA7F5BE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0"/>
          <a:ext cx="27066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3" imgW="1047629" imgH="447792" progId="Equation.DSMT4">
                  <p:embed/>
                </p:oleObj>
              </mc:Choice>
              <mc:Fallback>
                <p:oleObj name="Equation" r:id="rId3" imgW="1047629" imgH="44779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0"/>
                        <a:ext cx="2706688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>
            <a:extLst>
              <a:ext uri="{FF2B5EF4-FFF2-40B4-BE49-F238E27FC236}">
                <a16:creationId xmlns:a16="http://schemas.microsoft.com/office/drawing/2014/main" id="{581624A9-6D7A-40EE-82CB-AD8F9B83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1A0BD9"/>
                </a:solidFill>
                <a:latin typeface=".VnTime" panose="020B7200000000000000" pitchFamily="34" charset="0"/>
              </a:rPr>
              <a:t>(2)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B376AED-8A5F-4503-A279-1E3B54FED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457200" cy="381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DEF5FA"/>
                  </a:outerShdw>
                </a:effectLst>
                <a:latin typeface="Times New Roman" pitchFamily="18" charset="0"/>
                <a:cs typeface="Arial" charset="0"/>
              </a:rPr>
              <a:t>?1</a:t>
            </a:r>
          </a:p>
        </p:txBody>
      </p:sp>
      <p:sp>
        <p:nvSpPr>
          <p:cNvPr id="3085" name="Text Box 7">
            <a:extLst>
              <a:ext uri="{FF2B5EF4-FFF2-40B4-BE49-F238E27FC236}">
                <a16:creationId xmlns:a16="http://schemas.microsoft.com/office/drawing/2014/main" id="{7AC7662D-9131-414D-9C7D-E8E6FDE9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838200"/>
            <a:ext cx="760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solidFill>
                  <a:srgbClr val="250AF0"/>
                </a:solidFill>
                <a:latin typeface="Times New Roman" panose="02020603050405020304" pitchFamily="18" charset="0"/>
              </a:rPr>
              <a:t>Hãy điền những biểu thức thích hợp vào các chỗ trống (...) dưới đây</a:t>
            </a:r>
            <a:r>
              <a:rPr lang="en-US" altLang="en-US" sz="2000" b="1">
                <a:solidFill>
                  <a:srgbClr val="250AF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86" name="Text Box 8">
            <a:extLst>
              <a:ext uri="{FF2B5EF4-FFF2-40B4-BE49-F238E27FC236}">
                <a16:creationId xmlns:a16="http://schemas.microsoft.com/office/drawing/2014/main" id="{528F34EC-12F2-4070-82A2-686C1D707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600200"/>
            <a:ext cx="545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a) Nếu </a:t>
            </a: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 &gt; 0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thì từ phương trình (2) suy ra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3075" name="Object 9">
            <a:extLst>
              <a:ext uri="{FF2B5EF4-FFF2-40B4-BE49-F238E27FC236}">
                <a16:creationId xmlns:a16="http://schemas.microsoft.com/office/drawing/2014/main" id="{DC290600-66B8-4E01-A36B-92A8A7B4A0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295400"/>
          <a:ext cx="183673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5" imgW="787058" imgH="393529" progId="Equation.DSMT4">
                  <p:embed/>
                </p:oleObj>
              </mc:Choice>
              <mc:Fallback>
                <p:oleObj name="Equation" r:id="rId5" imgW="787058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295400"/>
                        <a:ext cx="1836738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Text Box 10">
            <a:extLst>
              <a:ext uri="{FF2B5EF4-FFF2-40B4-BE49-F238E27FC236}">
                <a16:creationId xmlns:a16="http://schemas.microsoft.com/office/drawing/2014/main" id="{90CB886F-19E9-425E-87E3-3BF60175C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13" y="2514600"/>
            <a:ext cx="56483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Do đó, phương trình (1) có hai nghiệm: x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= </a:t>
            </a:r>
          </a:p>
        </p:txBody>
      </p:sp>
      <p:sp>
        <p:nvSpPr>
          <p:cNvPr id="3088" name="Text Box 11">
            <a:extLst>
              <a:ext uri="{FF2B5EF4-FFF2-40B4-BE49-F238E27FC236}">
                <a16:creationId xmlns:a16="http://schemas.microsoft.com/office/drawing/2014/main" id="{DC5CF5EA-34C0-475B-A6C3-1D6C9F4C8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104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 </a:t>
            </a:r>
            <a:r>
              <a:rPr lang="en-US" altLang="en-US" sz="2400">
                <a:latin typeface="Times New Roman" panose="02020603050405020304" pitchFamily="18" charset="0"/>
              </a:rPr>
              <a:t>x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 =</a:t>
            </a:r>
            <a:r>
              <a:rPr lang="en-US" altLang="en-US" sz="1800"/>
              <a:t>   </a:t>
            </a:r>
          </a:p>
        </p:txBody>
      </p:sp>
      <p:sp>
        <p:nvSpPr>
          <p:cNvPr id="3089" name="Text Box 12">
            <a:extLst>
              <a:ext uri="{FF2B5EF4-FFF2-40B4-BE49-F238E27FC236}">
                <a16:creationId xmlns:a16="http://schemas.microsoft.com/office/drawing/2014/main" id="{F02DEF0C-AC7C-449A-BE64-DC31A5D0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3352800"/>
            <a:ext cx="547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b) Nếu </a:t>
            </a:r>
            <a:r>
              <a:rPr lang="en-US" altLang="en-US" sz="2400" b="1">
                <a:solidFill>
                  <a:srgbClr val="FF33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 = 0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thì từ phương trình (2) suy ra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</a:p>
        </p:txBody>
      </p:sp>
      <p:graphicFrame>
        <p:nvGraphicFramePr>
          <p:cNvPr id="3076" name="Object 13">
            <a:extLst>
              <a:ext uri="{FF2B5EF4-FFF2-40B4-BE49-F238E27FC236}">
                <a16:creationId xmlns:a16="http://schemas.microsoft.com/office/drawing/2014/main" id="{2956AED4-ADFE-4719-90C4-6C7E67035B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3119438"/>
          <a:ext cx="163036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7" imgW="698197" imgH="393529" progId="Equation.DSMT4">
                  <p:embed/>
                </p:oleObj>
              </mc:Choice>
              <mc:Fallback>
                <p:oleObj name="Equation" r:id="rId7" imgW="698197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119438"/>
                        <a:ext cx="1630363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Text Box 14">
            <a:extLst>
              <a:ext uri="{FF2B5EF4-FFF2-40B4-BE49-F238E27FC236}">
                <a16:creationId xmlns:a16="http://schemas.microsoft.com/office/drawing/2014/main" id="{CD68FAA9-6D89-4168-AB7B-7E7A4B40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14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Do đó, phương trình (1) có nghiệm kép   x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= x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latin typeface="Times New Roman" panose="02020603050405020304" pitchFamily="18" charset="0"/>
              </a:rPr>
              <a:t>= ..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A2C54F62-1B98-47AF-8DCF-68DAF0CC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457200" cy="381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DEF5FA"/>
                  </a:outerShdw>
                </a:effectLst>
                <a:latin typeface="Times New Roman" pitchFamily="18" charset="0"/>
                <a:cs typeface="Arial" charset="0"/>
              </a:rPr>
              <a:t>?2</a:t>
            </a:r>
          </a:p>
        </p:txBody>
      </p:sp>
      <p:sp>
        <p:nvSpPr>
          <p:cNvPr id="3092" name="Text Box 16">
            <a:extLst>
              <a:ext uri="{FF2B5EF4-FFF2-40B4-BE49-F238E27FC236}">
                <a16:creationId xmlns:a16="http://schemas.microsoft.com/office/drawing/2014/main" id="{1707CFBE-1E78-4932-9DDD-ABD137764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250AF0"/>
                </a:solidFill>
                <a:latin typeface="Times New Roman" panose="02020603050405020304" pitchFamily="18" charset="0"/>
              </a:rPr>
              <a:t>Hãy giải thích vì sao khi </a:t>
            </a:r>
            <a:r>
              <a:rPr lang="en-US" altLang="en-US" sz="2400" b="1" u="sng">
                <a:solidFill>
                  <a:srgbClr val="EE0CCE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1" u="sng">
                <a:solidFill>
                  <a:srgbClr val="EE0CCE"/>
                </a:solidFill>
                <a:latin typeface="Times New Roman" panose="02020603050405020304" pitchFamily="18" charset="0"/>
              </a:rPr>
              <a:t> &lt; 0</a:t>
            </a:r>
            <a:r>
              <a:rPr lang="en-US" altLang="en-US" sz="2400" u="sng">
                <a:solidFill>
                  <a:srgbClr val="250AF0"/>
                </a:solidFill>
                <a:latin typeface="Times New Roman" panose="02020603050405020304" pitchFamily="18" charset="0"/>
              </a:rPr>
              <a:t> thì phương trình vô nghiệm</a:t>
            </a:r>
            <a:r>
              <a:rPr lang="en-US" altLang="en-US" sz="2400" u="sng">
                <a:solidFill>
                  <a:srgbClr val="250AF0"/>
                </a:solidFill>
              </a:rPr>
              <a:t>.</a:t>
            </a:r>
            <a:r>
              <a:rPr lang="en-US" altLang="en-US" sz="2400">
                <a:solidFill>
                  <a:srgbClr val="250AF0"/>
                </a:solidFill>
              </a:rPr>
              <a:t> </a:t>
            </a:r>
          </a:p>
        </p:txBody>
      </p:sp>
      <p:graphicFrame>
        <p:nvGraphicFramePr>
          <p:cNvPr id="8209" name="Object 17">
            <a:extLst>
              <a:ext uri="{FF2B5EF4-FFF2-40B4-BE49-F238E27FC236}">
                <a16:creationId xmlns:a16="http://schemas.microsoft.com/office/drawing/2014/main" id="{690CEED8-9AB6-4445-B704-AA6D7AD89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1219200"/>
          <a:ext cx="6810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9" imgW="276224" imgH="409736" progId="Equation.DSMT4">
                  <p:embed/>
                </p:oleObj>
              </mc:Choice>
              <mc:Fallback>
                <p:oleObj name="Equation" r:id="rId9" imgW="276224" imgH="40973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19200"/>
                        <a:ext cx="68103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0" name="Object 18">
            <a:extLst>
              <a:ext uri="{FF2B5EF4-FFF2-40B4-BE49-F238E27FC236}">
                <a16:creationId xmlns:a16="http://schemas.microsoft.com/office/drawing/2014/main" id="{193CCB9B-1C2D-40FE-9017-34F1DD3CDA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2209800"/>
          <a:ext cx="13716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11" imgW="590344" imgH="409736" progId="Equation.DSMT4">
                  <p:embed/>
                </p:oleObj>
              </mc:Choice>
              <mc:Fallback>
                <p:oleObj name="Equation" r:id="rId11" imgW="590344" imgH="40973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09800"/>
                        <a:ext cx="13716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1" name="Object 19">
            <a:extLst>
              <a:ext uri="{FF2B5EF4-FFF2-40B4-BE49-F238E27FC236}">
                <a16:creationId xmlns:a16="http://schemas.microsoft.com/office/drawing/2014/main" id="{7C872BEF-F707-4FEF-84DC-01BECC988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2209800"/>
          <a:ext cx="13430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3" imgW="581080" imgH="409736" progId="Equation.DSMT4">
                  <p:embed/>
                </p:oleObj>
              </mc:Choice>
              <mc:Fallback>
                <p:oleObj name="Equation" r:id="rId13" imgW="581080" imgH="40973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209800"/>
                        <a:ext cx="13430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Text Box 20">
            <a:extLst>
              <a:ext uri="{FF2B5EF4-FFF2-40B4-BE49-F238E27FC236}">
                <a16:creationId xmlns:a16="http://schemas.microsoft.com/office/drawing/2014/main" id="{BB2752D3-145A-44A2-969F-E44EA88D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766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6600"/>
                </a:solidFill>
              </a:rPr>
              <a:t>0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222E4D2F-29F5-4685-8626-9F82CE74632E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886200"/>
            <a:ext cx="1371600" cy="990600"/>
            <a:chOff x="3552" y="2496"/>
            <a:chExt cx="864" cy="624"/>
          </a:xfrm>
        </p:grpSpPr>
        <p:graphicFrame>
          <p:nvGraphicFramePr>
            <p:cNvPr id="12312" name="Object 22">
              <a:extLst>
                <a:ext uri="{FF2B5EF4-FFF2-40B4-BE49-F238E27FC236}">
                  <a16:creationId xmlns:a16="http://schemas.microsoft.com/office/drawing/2014/main" id="{21270987-B7A2-46C8-ADB6-B437BFA4CC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3" y="2496"/>
            <a:ext cx="543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7" name="Equation" r:id="rId15" imgW="323805" imgH="371680" progId="Equation.DSMT4">
                    <p:embed/>
                  </p:oleObj>
                </mc:Choice>
                <mc:Fallback>
                  <p:oleObj name="Equation" r:id="rId15" imgW="323805" imgH="37168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3" y="2496"/>
                          <a:ext cx="543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3" name="Text Box 23">
              <a:extLst>
                <a:ext uri="{FF2B5EF4-FFF2-40B4-BE49-F238E27FC236}">
                  <a16:creationId xmlns:a16="http://schemas.microsoft.com/office/drawing/2014/main" id="{61CA5926-4DBA-4BB8-97D2-AB8D594BF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4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2400">
                <a:solidFill>
                  <a:srgbClr val="FF33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2310" name="Rectangle 24">
            <a:extLst>
              <a:ext uri="{FF2B5EF4-FFF2-40B4-BE49-F238E27FC236}">
                <a16:creationId xmlns:a16="http://schemas.microsoft.com/office/drawing/2014/main" id="{DE0B8A92-CDE0-4EBE-A9B7-4675B4989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8600"/>
            <a:ext cx="1982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1208D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 = b</a:t>
            </a:r>
            <a:r>
              <a:rPr lang="en-US" altLang="en-US" sz="2400" b="1" baseline="30000">
                <a:solidFill>
                  <a:srgbClr val="1208D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1208D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- 4ac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C40F6244-B18E-42C5-8883-8D99E11A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78475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(vì phương trình (2) vô nghiệm do </a:t>
            </a:r>
            <a:r>
              <a:rPr lang="en-US" altLang="en-US" sz="2400" b="1">
                <a:solidFill>
                  <a:srgbClr val="CB195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vế  phải là một số âm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 còn </a:t>
            </a:r>
            <a:r>
              <a:rPr lang="en-US" altLang="en-US" sz="2400" b="1">
                <a:solidFill>
                  <a:srgbClr val="CB195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vế trái là một số không âm </a:t>
            </a:r>
            <a:r>
              <a:rPr lang="en-US" altLang="en-US" sz="2400">
                <a:solidFill>
                  <a:srgbClr val="CB195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3085" grpId="0"/>
      <p:bldP spid="3086" grpId="0"/>
      <p:bldP spid="3088" grpId="0"/>
      <p:bldP spid="3089" grpId="0"/>
      <p:bldP spid="8207" grpId="0" animBg="1"/>
      <p:bldP spid="3092" grpId="0"/>
      <p:bldP spid="8212" grpId="0"/>
      <p:bldP spid="8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3A92CC82-F547-43B5-8DB1-24E31712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0"/>
            <a:ext cx="717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E93011"/>
                </a:solidFill>
                <a:latin typeface="Times New Roman" panose="02020603050405020304" pitchFamily="18" charset="0"/>
              </a:rPr>
              <a:t>* Công thức nghiệm của phương trình bậc hai</a:t>
            </a:r>
            <a:r>
              <a:rPr lang="en-US" altLang="en-US" sz="2400">
                <a:solidFill>
                  <a:srgbClr val="E9301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0C763197-8E65-4F2F-8946-2B267A75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35100"/>
            <a:ext cx="8243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600" b="1"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Nếu 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 &gt; 0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thì phương trình 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có hai nghiệm phân biệt: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331F7902-8349-4DA8-B924-EEEFE8A78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1914525"/>
          <a:ext cx="19716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" imgW="866568" imgH="409736" progId="Equation.3">
                  <p:embed/>
                </p:oleObj>
              </mc:Choice>
              <mc:Fallback>
                <p:oleObj name="Equation" r:id="rId3" imgW="866568" imgH="40973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14525"/>
                        <a:ext cx="19716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BC385DE7-91D8-4407-BAA1-F083E0EB6ADB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954213"/>
            <a:ext cx="2438400" cy="874712"/>
            <a:chOff x="1440" y="2302"/>
            <a:chExt cx="1536" cy="626"/>
          </a:xfrm>
        </p:grpSpPr>
        <p:graphicFrame>
          <p:nvGraphicFramePr>
            <p:cNvPr id="13324" name="Object 6">
              <a:extLst>
                <a:ext uri="{FF2B5EF4-FFF2-40B4-BE49-F238E27FC236}">
                  <a16:creationId xmlns:a16="http://schemas.microsoft.com/office/drawing/2014/main" id="{256C7AFB-A0CD-460D-9F7B-7F2FFC7594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0" y="2302"/>
            <a:ext cx="1272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Equation" r:id="rId5" imgW="857304" imgH="409736" progId="Equation.3">
                    <p:embed/>
                  </p:oleObj>
                </mc:Choice>
                <mc:Fallback>
                  <p:oleObj name="Equation" r:id="rId5" imgW="857304" imgH="409736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302"/>
                          <a:ext cx="1272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Text Box 7">
              <a:extLst>
                <a:ext uri="{FF2B5EF4-FFF2-40B4-BE49-F238E27FC236}">
                  <a16:creationId xmlns:a16="http://schemas.microsoft.com/office/drawing/2014/main" id="{16A98145-07A6-4DB1-ABFD-313266D7D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2" y="2496"/>
              <a:ext cx="1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</a:rPr>
                <a:t>,</a:t>
              </a:r>
            </a:p>
          </p:txBody>
        </p:sp>
      </p:grpSp>
      <p:sp>
        <p:nvSpPr>
          <p:cNvPr id="9224" name="Text Box 8">
            <a:extLst>
              <a:ext uri="{FF2B5EF4-FFF2-40B4-BE49-F238E27FC236}">
                <a16:creationId xmlns:a16="http://schemas.microsoft.com/office/drawing/2014/main" id="{1ADA4A67-3203-464D-B1E9-3B5BCBDD5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8800"/>
            <a:ext cx="7243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     </a:t>
            </a:r>
            <a:r>
              <a:rPr lang="en-US" altLang="en-US" sz="2400" b="1">
                <a:latin typeface="Times New Roman" panose="02020603050405020304" pitchFamily="18" charset="0"/>
              </a:rPr>
              <a:t>Đối với phương trình  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ax</a:t>
            </a:r>
            <a:r>
              <a:rPr lang="en-US" altLang="en-US" sz="2400" b="1" i="1" baseline="3000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 + bx +c = 0  (a ≠ 0)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           và biệt thức 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= b</a:t>
            </a:r>
            <a:r>
              <a:rPr lang="en-US" altLang="en-US" sz="2400" b="1" baseline="3000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 - 4ac :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F969DA8A-28F5-44A1-8F3D-ED8970ED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3048000"/>
            <a:ext cx="598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800" b="1"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Nếu 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 = 0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thì phương trình 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có nghiệm kép</a:t>
            </a:r>
            <a:r>
              <a:rPr lang="en-US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graphicFrame>
        <p:nvGraphicFramePr>
          <p:cNvPr id="9226" name="Object 10">
            <a:extLst>
              <a:ext uri="{FF2B5EF4-FFF2-40B4-BE49-F238E27FC236}">
                <a16:creationId xmlns:a16="http://schemas.microsoft.com/office/drawing/2014/main" id="{592A868C-EB85-49B2-A740-64DD0D20D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895600"/>
          <a:ext cx="20859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7" imgW="885937" imgH="371680" progId="Equation.3">
                  <p:embed/>
                </p:oleObj>
              </mc:Choice>
              <mc:Fallback>
                <p:oleObj name="Equation" r:id="rId7" imgW="885937" imgH="371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95600"/>
                        <a:ext cx="20859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11">
            <a:extLst>
              <a:ext uri="{FF2B5EF4-FFF2-40B4-BE49-F238E27FC236}">
                <a16:creationId xmlns:a16="http://schemas.microsoft.com/office/drawing/2014/main" id="{70A0024F-2274-493F-8715-C5B0278AC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3659188"/>
            <a:ext cx="5446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3600" b="1">
                <a:latin typeface=".VnTime" panose="020B7200000000000000" pitchFamily="34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Nếu 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 &lt; 0</a:t>
            </a:r>
            <a:r>
              <a:rPr lang="en-US" altLang="en-US" sz="2400" b="1">
                <a:latin typeface="Times New Roman" panose="02020603050405020304" pitchFamily="18" charset="0"/>
                <a:sym typeface="Symbol" panose="05050102010706020507" pitchFamily="18" charset="2"/>
              </a:rPr>
              <a:t> thì phương trình </a:t>
            </a:r>
            <a:r>
              <a: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vô nghiệm</a:t>
            </a:r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E464C7C9-BADB-4DBD-B50E-58B50DE1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4350"/>
            <a:ext cx="8839200" cy="38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6C5BE2C4-BDBE-4A47-A42C-6CEBBB1F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9372600" cy="1927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FF3300"/>
                </a:solidFill>
                <a:latin typeface="Times New Roman" panose="02020603050405020304" pitchFamily="18" charset="0"/>
              </a:rPr>
              <a:t>* Các bước giải một phương trình bậc hai theo công thức nghiệm: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>
                <a:solidFill>
                  <a:srgbClr val="3333FF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: Xác định các hệ số a, b, c.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>
                <a:solidFill>
                  <a:srgbClr val="3333FF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: Tính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 = b</a:t>
            </a:r>
            <a:r>
              <a:rPr lang="en-US" altLang="en-US" sz="2400" baseline="3000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 - 4ac rồi so sánh kết quả với 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>
                <a:solidFill>
                  <a:srgbClr val="3333FF"/>
                </a:solidFill>
                <a:latin typeface="Times New Roman" panose="02020603050405020304" pitchFamily="18" charset="0"/>
              </a:rPr>
              <a:t>Bước 3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: Kết luận số nghiệm của phương trình.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>
                <a:solidFill>
                  <a:srgbClr val="3333FF"/>
                </a:solidFill>
                <a:latin typeface="Times New Roman" panose="02020603050405020304" pitchFamily="18" charset="0"/>
              </a:rPr>
              <a:t>Bước 4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rPr>
              <a:t>: Tính nghiệm theo công thức nếu phương trình có nghiệm.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4" grpId="0"/>
      <p:bldP spid="9225" grpId="0"/>
      <p:bldP spid="9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23173E0F-25AC-49D6-AB0D-F40660266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0668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Times New Roman" panose="02020603050405020304" pitchFamily="18" charset="0"/>
              </a:rPr>
              <a:t>Giải: 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2BFE32A6-DC45-4F12-894C-7A754AE4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8288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 = b</a:t>
            </a:r>
            <a:r>
              <a:rPr lang="en-US" altLang="en-US" sz="2800" baseline="300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- 4ac</a:t>
            </a:r>
            <a:r>
              <a:rPr lang="en-US" altLang="en-US" sz="3600"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30EA97C-0724-49C6-BD6F-85DC04E4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62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=5</a:t>
            </a:r>
            <a:r>
              <a:rPr lang="en-US" altLang="en-US" sz="2800" baseline="30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- 4.4.(-1)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7899FD2F-7E90-484A-BB82-830B8DE91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25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2400">
              <a:latin typeface=".VnTime" panose="020B7200000000000000" pitchFamily="34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6764B6E4-5DF8-4343-B42B-9126AD7D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956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=25 + 16 = 41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&gt; 0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B1CB716C-3401-4800-9581-8DBD618C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4290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Phương trình có hai nghiệm phân biệt: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106694D3-E424-474B-850F-0B5B8516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0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10249" name="Object 9">
            <a:extLst>
              <a:ext uri="{FF2B5EF4-FFF2-40B4-BE49-F238E27FC236}">
                <a16:creationId xmlns:a16="http://schemas.microsoft.com/office/drawing/2014/main" id="{25AF000C-38C1-49BE-B6F1-A29F77D2C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038600"/>
          <a:ext cx="196056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828671" imgH="409736" progId="Equation.DSMT4">
                  <p:embed/>
                </p:oleObj>
              </mc:Choice>
              <mc:Fallback>
                <p:oleObj name="Equation" r:id="rId3" imgW="828671" imgH="40973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38600"/>
                        <a:ext cx="196056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>
            <a:extLst>
              <a:ext uri="{FF2B5EF4-FFF2-40B4-BE49-F238E27FC236}">
                <a16:creationId xmlns:a16="http://schemas.microsoft.com/office/drawing/2014/main" id="{34888465-8BC4-462B-BB3F-20B65045E7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1025" y="4191000"/>
          <a:ext cx="27765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5" imgW="1422400" imgH="431800" progId="Equation.DSMT4">
                  <p:embed/>
                </p:oleObj>
              </mc:Choice>
              <mc:Fallback>
                <p:oleObj name="Equation" r:id="rId5" imgW="14224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4191000"/>
                        <a:ext cx="27765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>
            <a:extLst>
              <a:ext uri="{FF2B5EF4-FFF2-40B4-BE49-F238E27FC236}">
                <a16:creationId xmlns:a16="http://schemas.microsoft.com/office/drawing/2014/main" id="{7AD1CBA8-C189-46CE-AC02-1F0A9E7CD28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0"/>
            <a:ext cx="7543800" cy="1293813"/>
            <a:chOff x="240" y="192"/>
            <a:chExt cx="4752" cy="815"/>
          </a:xfrm>
        </p:grpSpPr>
        <p:sp>
          <p:nvSpPr>
            <p:cNvPr id="14360" name="Text Box 12">
              <a:extLst>
                <a:ext uri="{FF2B5EF4-FFF2-40B4-BE49-F238E27FC236}">
                  <a16:creationId xmlns:a16="http://schemas.microsoft.com/office/drawing/2014/main" id="{28A5671A-5C1F-486C-83A8-915869622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2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u="sng">
                  <a:latin typeface="Times New Roman" panose="02020603050405020304" pitchFamily="18" charset="0"/>
                </a:rPr>
                <a:t>2.Áp dụng:</a:t>
              </a:r>
            </a:p>
          </p:txBody>
        </p:sp>
        <p:sp>
          <p:nvSpPr>
            <p:cNvPr id="14361" name="Text Box 13">
              <a:extLst>
                <a:ext uri="{FF2B5EF4-FFF2-40B4-BE49-F238E27FC236}">
                  <a16:creationId xmlns:a16="http://schemas.microsoft.com/office/drawing/2014/main" id="{3B2EC727-7D3A-4DBE-B860-D073304B6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489"/>
              <a:ext cx="41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Ví dụ:  Giải phương trình</a:t>
              </a:r>
              <a:r>
                <a:rPr lang="en-US" altLang="en-US" sz="2400">
                  <a:solidFill>
                    <a:srgbClr val="3333FF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4x</a:t>
              </a:r>
              <a:r>
                <a:rPr lang="en-US" altLang="en-US" sz="2400" b="1" i="1" baseline="30000">
                  <a:solidFill>
                    <a:srgbClr val="3333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 + 5x  -  1 = 0</a:t>
              </a:r>
              <a:endParaRPr lang="en-US" altLang="en-US" sz="24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0254" name="Object 14">
            <a:extLst>
              <a:ext uri="{FF2B5EF4-FFF2-40B4-BE49-F238E27FC236}">
                <a16:creationId xmlns:a16="http://schemas.microsoft.com/office/drawing/2014/main" id="{0136C098-95A7-48E7-A95A-233A513477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788" y="5334000"/>
          <a:ext cx="27209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7" imgW="1333500" imgH="431800" progId="Equation.DSMT4">
                  <p:embed/>
                </p:oleObj>
              </mc:Choice>
              <mc:Fallback>
                <p:oleObj name="Equation" r:id="rId7" imgW="13335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5334000"/>
                        <a:ext cx="27209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5" name="AutoShape 15">
            <a:extLst>
              <a:ext uri="{FF2B5EF4-FFF2-40B4-BE49-F238E27FC236}">
                <a16:creationId xmlns:a16="http://schemas.microsoft.com/office/drawing/2014/main" id="{DC026BA6-C45B-4B1F-A4DB-0865A5900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2246313"/>
            <a:ext cx="3121025" cy="15621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>
                <a:solidFill>
                  <a:srgbClr val="FF0066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: Tính 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 . Rồi so sánh với số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AutoShape 16">
            <a:extLst>
              <a:ext uri="{FF2B5EF4-FFF2-40B4-BE49-F238E27FC236}">
                <a16:creationId xmlns:a16="http://schemas.microsoft.com/office/drawing/2014/main" id="{4E9829F4-6900-42CC-9B65-5146B4FE1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5086350"/>
            <a:ext cx="3087687" cy="15621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>
                <a:solidFill>
                  <a:srgbClr val="FF0066"/>
                </a:solidFill>
                <a:latin typeface="Times New Roman" panose="02020603050405020304" pitchFamily="18" charset="0"/>
              </a:rPr>
              <a:t>Bước 4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: Tính nghiệm theo công thức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606BD17E-EFA2-4719-8839-FF822F5A74BF}"/>
              </a:ext>
            </a:extLst>
          </p:cNvPr>
          <p:cNvGrpSpPr>
            <a:grpSpLocks/>
          </p:cNvGrpSpPr>
          <p:nvPr/>
        </p:nvGrpSpPr>
        <p:grpSpPr bwMode="auto">
          <a:xfrm>
            <a:off x="-11113" y="1143000"/>
            <a:ext cx="3184526" cy="4876800"/>
            <a:chOff x="10" y="960"/>
            <a:chExt cx="2006" cy="3072"/>
          </a:xfrm>
        </p:grpSpPr>
        <p:sp>
          <p:nvSpPr>
            <p:cNvPr id="14358" name="AutoShape 18">
              <a:extLst>
                <a:ext uri="{FF2B5EF4-FFF2-40B4-BE49-F238E27FC236}">
                  <a16:creationId xmlns:a16="http://schemas.microsoft.com/office/drawing/2014/main" id="{8838DF46-B063-4F05-A64F-DE05EEA3B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" y="1008"/>
              <a:ext cx="1930" cy="677"/>
            </a:xfrm>
            <a:prstGeom prst="horizontalScroll">
              <a:avLst>
                <a:gd name="adj" fmla="val 125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 u="sng">
                  <a:solidFill>
                    <a:srgbClr val="FF0066"/>
                  </a:solidFill>
                  <a:latin typeface="Times New Roman" panose="02020603050405020304" pitchFamily="18" charset="0"/>
                </a:rPr>
                <a:t>Bước 1</a:t>
              </a:r>
              <a:r>
                <a:rPr lang="en-US" altLang="en-US" sz="24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: Xác định các hệ số a, b, c </a:t>
              </a:r>
            </a:p>
          </p:txBody>
        </p:sp>
        <p:sp>
          <p:nvSpPr>
            <p:cNvPr id="14359" name="Line 19">
              <a:extLst>
                <a:ext uri="{FF2B5EF4-FFF2-40B4-BE49-F238E27FC236}">
                  <a16:creationId xmlns:a16="http://schemas.microsoft.com/office/drawing/2014/main" id="{34136EE8-0051-4428-8C8E-BC8838979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960"/>
              <a:ext cx="0" cy="30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0260" name="Object 20">
            <a:extLst>
              <a:ext uri="{FF2B5EF4-FFF2-40B4-BE49-F238E27FC236}">
                <a16:creationId xmlns:a16="http://schemas.microsoft.com/office/drawing/2014/main" id="{FF6848CE-A347-4AF5-88DB-5FC55CB5F7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257800"/>
          <a:ext cx="18732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9" imgW="790775" imgH="409736" progId="Equation.DSMT4">
                  <p:embed/>
                </p:oleObj>
              </mc:Choice>
              <mc:Fallback>
                <p:oleObj name="Equation" r:id="rId9" imgW="790775" imgH="40973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257800"/>
                        <a:ext cx="18732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1">
            <a:extLst>
              <a:ext uri="{FF2B5EF4-FFF2-40B4-BE49-F238E27FC236}">
                <a16:creationId xmlns:a16="http://schemas.microsoft.com/office/drawing/2014/main" id="{55C06A3A-8BEA-45CF-BF35-963CBE18C798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371600"/>
            <a:ext cx="3124200" cy="488950"/>
            <a:chOff x="2793" y="1200"/>
            <a:chExt cx="1968" cy="308"/>
          </a:xfrm>
        </p:grpSpPr>
        <p:sp>
          <p:nvSpPr>
            <p:cNvPr id="14355" name="Text Box 22">
              <a:extLst>
                <a:ext uri="{FF2B5EF4-FFF2-40B4-BE49-F238E27FC236}">
                  <a16:creationId xmlns:a16="http://schemas.microsoft.com/office/drawing/2014/main" id="{7EBF8A3F-806B-4A8F-8033-7407AE3C4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3" y="1200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a = 4</a:t>
              </a:r>
              <a:r>
                <a:rPr lang="en-US" altLang="en-US" sz="2400">
                  <a:latin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14356" name="Text Box 23">
              <a:extLst>
                <a:ext uri="{FF2B5EF4-FFF2-40B4-BE49-F238E27FC236}">
                  <a16:creationId xmlns:a16="http://schemas.microsoft.com/office/drawing/2014/main" id="{0326009D-8757-462D-B6B8-BB4855D14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" y="1200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b= 5</a:t>
              </a:r>
              <a:r>
                <a:rPr lang="en-US" altLang="en-US" sz="2400">
                  <a:latin typeface="Times New Roman" panose="02020603050405020304" pitchFamily="18" charset="0"/>
                </a:rPr>
                <a:t>,</a:t>
              </a:r>
            </a:p>
          </p:txBody>
        </p:sp>
        <p:sp>
          <p:nvSpPr>
            <p:cNvPr id="14357" name="Text Box 24">
              <a:extLst>
                <a:ext uri="{FF2B5EF4-FFF2-40B4-BE49-F238E27FC236}">
                  <a16:creationId xmlns:a16="http://schemas.microsoft.com/office/drawing/2014/main" id="{25524878-BB21-4308-B77A-50E7BE342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7" y="1200"/>
              <a:ext cx="62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b="1">
                  <a:latin typeface="Times New Roman" panose="02020603050405020304" pitchFamily="18" charset="0"/>
                </a:rPr>
                <a:t>c= </a:t>
              </a:r>
              <a:r>
                <a:rPr lang="en-US" altLang="en-US" sz="2400" b="1">
                  <a:latin typeface="Times New Roman" panose="02020603050405020304" pitchFamily="18" charset="0"/>
                </a:rPr>
                <a:t>-</a:t>
              </a:r>
              <a:r>
                <a:rPr lang="en-US" altLang="en-US" sz="2600" b="1">
                  <a:latin typeface="Times New Roman" panose="02020603050405020304" pitchFamily="18" charset="0"/>
                </a:rPr>
                <a:t> 1</a:t>
              </a:r>
            </a:p>
          </p:txBody>
        </p:sp>
      </p:grpSp>
      <p:sp>
        <p:nvSpPr>
          <p:cNvPr id="10265" name="AutoShape 25">
            <a:extLst>
              <a:ext uri="{FF2B5EF4-FFF2-40B4-BE49-F238E27FC236}">
                <a16:creationId xmlns:a16="http://schemas.microsoft.com/office/drawing/2014/main" id="{B9AE8C04-84C7-43B1-90F4-2B1AFC4D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3613150"/>
            <a:ext cx="3133725" cy="156210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u="sng">
                <a:solidFill>
                  <a:srgbClr val="FF0066"/>
                </a:solidFill>
                <a:latin typeface="Times New Roman" panose="02020603050405020304" pitchFamily="18" charset="0"/>
              </a:rPr>
              <a:t>Bước 3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: Kết luận số nghiệm của phương trình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6" grpId="0"/>
      <p:bldP spid="10247" grpId="0"/>
      <p:bldP spid="10255" grpId="0" animBg="1"/>
      <p:bldP spid="10256" grpId="0" animBg="1"/>
      <p:bldP spid="102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34CEE19-53D7-480D-9C6B-650ADB2E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E93011"/>
                </a:solidFill>
                <a:latin typeface="Times New Roman" panose="02020603050405020304" pitchFamily="18" charset="0"/>
              </a:rPr>
              <a:t>Bài tập 1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: Áp dụng </a:t>
            </a:r>
            <a:r>
              <a:rPr lang="en-US" altLang="en-US" sz="2400" b="1">
                <a:solidFill>
                  <a:srgbClr val="250AF0"/>
                </a:solidFill>
                <a:latin typeface="Times New Roman" panose="02020603050405020304" pitchFamily="18" charset="0"/>
              </a:rPr>
              <a:t>công thức nghiệm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 để giải các phương trình: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BA2B722F-3EB8-4DEE-9BF0-A994B1BFB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52600"/>
            <a:ext cx="403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lphaLcParenR"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5x</a:t>
            </a:r>
            <a:r>
              <a:rPr lang="en-US" altLang="en-US" sz="2800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- x + 2 = 0</a:t>
            </a: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4x</a:t>
            </a:r>
            <a:r>
              <a:rPr lang="en-US" altLang="en-US" sz="2800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- 4x  + 1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 c)  -3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baseline="3000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+ x  + 5 = 0</a:t>
            </a:r>
          </a:p>
        </p:txBody>
      </p:sp>
      <p:graphicFrame>
        <p:nvGraphicFramePr>
          <p:cNvPr id="15364" name="Object 23">
            <a:extLst>
              <a:ext uri="{FF2B5EF4-FFF2-40B4-BE49-F238E27FC236}">
                <a16:creationId xmlns:a16="http://schemas.microsoft.com/office/drawing/2014/main" id="{135CE88E-E96F-40DA-A250-A51AC89B83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3850" y="19653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19653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36FBB5B4-4E09-412D-B915-F6854733A0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742950"/>
          <a:ext cx="23622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3" imgW="1016000" imgH="203200" progId="Equation.DSMT4">
                  <p:embed/>
                </p:oleObj>
              </mc:Choice>
              <mc:Fallback>
                <p:oleObj name="Equation" r:id="rId3" imgW="10160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42950"/>
                        <a:ext cx="23622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C556CB91-3B01-4FA0-9FF8-64182BAF67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757238"/>
          <a:ext cx="2286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5" imgW="977476" imgH="203112" progId="Equation.3">
                  <p:embed/>
                </p:oleObj>
              </mc:Choice>
              <mc:Fallback>
                <p:oleObj name="Equation" r:id="rId5" imgW="977476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57238"/>
                        <a:ext cx="2286000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2452A2C-3407-4644-9327-E9D2E8AD3E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774700"/>
          <a:ext cx="19812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7" imgW="914400" imgH="203200" progId="Equation.3">
                  <p:embed/>
                </p:oleObj>
              </mc:Choice>
              <mc:Fallback>
                <p:oleObj name="Equation" r:id="rId7" imgW="914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74700"/>
                        <a:ext cx="19812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 Box 5">
            <a:extLst>
              <a:ext uri="{FF2B5EF4-FFF2-40B4-BE49-F238E27FC236}">
                <a16:creationId xmlns:a16="http://schemas.microsoft.com/office/drawing/2014/main" id="{A01CA6D5-079F-4C37-8686-3733D3F90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762000"/>
            <a:ext cx="76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c)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4BC328D1-51B5-48FE-BB47-67EB4423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62000"/>
            <a:ext cx="533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b)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099B1462-F81E-4FA0-8452-C2952732A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76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a)</a:t>
            </a:r>
          </a:p>
        </p:txBody>
      </p:sp>
      <p:sp>
        <p:nvSpPr>
          <p:cNvPr id="66568" name="Text Box 8">
            <a:extLst>
              <a:ext uri="{FF2B5EF4-FFF2-40B4-BE49-F238E27FC236}">
                <a16:creationId xmlns:a16="http://schemas.microsoft.com/office/drawing/2014/main" id="{CD8B6DC1-5508-450E-8D68-2619B0F48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143000"/>
            <a:ext cx="2590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</a:t>
            </a:r>
            <a:r>
              <a:rPr lang="en-US" sz="2000">
                <a:solidFill>
                  <a:srgbClr val="250A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= - 3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; b = 1; </a:t>
            </a:r>
            <a:r>
              <a:rPr lang="en-US" sz="2000">
                <a:solidFill>
                  <a:srgbClr val="250A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 = 5 )</a:t>
            </a:r>
          </a:p>
        </p:txBody>
      </p:sp>
      <p:sp>
        <p:nvSpPr>
          <p:cNvPr id="66569" name="Text Box 9">
            <a:extLst>
              <a:ext uri="{FF2B5EF4-FFF2-40B4-BE49-F238E27FC236}">
                <a16:creationId xmlns:a16="http://schemas.microsoft.com/office/drawing/2014/main" id="{4D147B07-1B91-40D4-A986-A86ADDEF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25146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a = 5; b = -1; c = 2)</a:t>
            </a:r>
          </a:p>
        </p:txBody>
      </p:sp>
      <p:sp>
        <p:nvSpPr>
          <p:cNvPr id="66570" name="Text Box 10">
            <a:extLst>
              <a:ext uri="{FF2B5EF4-FFF2-40B4-BE49-F238E27FC236}">
                <a16:creationId xmlns:a16="http://schemas.microsoft.com/office/drawing/2014/main" id="{217B39CB-34CF-414E-98BF-FD79EC4D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590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a = 4 ; b = - 4; c = 1)</a:t>
            </a:r>
          </a:p>
        </p:txBody>
      </p:sp>
      <p:graphicFrame>
        <p:nvGraphicFramePr>
          <p:cNvPr id="16395" name="Object 11">
            <a:extLst>
              <a:ext uri="{FF2B5EF4-FFF2-40B4-BE49-F238E27FC236}">
                <a16:creationId xmlns:a16="http://schemas.microsoft.com/office/drawing/2014/main" id="{33F5CA74-96E6-48D9-A020-9871CD7D44F3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228600" y="1676400"/>
          <a:ext cx="1447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9" imgW="799753" imgH="203112" progId="Equation.3">
                  <p:embed/>
                </p:oleObj>
              </mc:Choice>
              <mc:Fallback>
                <p:oleObj name="Equation" r:id="rId9" imgW="799753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1447800" cy="366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>
            <a:extLst>
              <a:ext uri="{FF2B5EF4-FFF2-40B4-BE49-F238E27FC236}">
                <a16:creationId xmlns:a16="http://schemas.microsoft.com/office/drawing/2014/main" id="{89E45F8E-4AF4-404C-9642-0D38BBB0F329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6248400" y="1524000"/>
          <a:ext cx="144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11" imgW="799753" imgH="203112" progId="Equation.3">
                  <p:embed/>
                </p:oleObj>
              </mc:Choice>
              <mc:Fallback>
                <p:oleObj name="Equation" r:id="rId11" imgW="799753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24000"/>
                        <a:ext cx="1447800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>
            <a:extLst>
              <a:ext uri="{FF2B5EF4-FFF2-40B4-BE49-F238E27FC236}">
                <a16:creationId xmlns:a16="http://schemas.microsoft.com/office/drawing/2014/main" id="{E951CCC3-EB09-4717-AC4E-5E9EFC1890FD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3429000" y="1524000"/>
          <a:ext cx="1524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13" imgW="799753" imgH="203112" progId="Equation.DSMT4">
                  <p:embed/>
                </p:oleObj>
              </mc:Choice>
              <mc:Fallback>
                <p:oleObj name="Equation" r:id="rId13" imgW="799753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24000"/>
                        <a:ext cx="1524000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14">
            <a:extLst>
              <a:ext uri="{FF2B5EF4-FFF2-40B4-BE49-F238E27FC236}">
                <a16:creationId xmlns:a16="http://schemas.microsoft.com/office/drawing/2014/main" id="{C99CCBD3-1EFF-4E35-A6A9-2AFD323BD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914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7AD0E1ED-4705-498F-943E-7DF8889CDB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914400"/>
            <a:ext cx="7620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400" name="Object 16">
            <a:extLst>
              <a:ext uri="{FF2B5EF4-FFF2-40B4-BE49-F238E27FC236}">
                <a16:creationId xmlns:a16="http://schemas.microsoft.com/office/drawing/2014/main" id="{5F79D5E4-367F-4D38-A7B3-93BE9476A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1905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2" name="Equation" r:id="rId14" imgW="139579" imgH="164957" progId="Equation.3">
                  <p:embed/>
                </p:oleObj>
              </mc:Choice>
              <mc:Fallback>
                <p:oleObj name="Equation" r:id="rId14" imgW="139579" imgH="16495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050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7">
            <a:extLst>
              <a:ext uri="{FF2B5EF4-FFF2-40B4-BE49-F238E27FC236}">
                <a16:creationId xmlns:a16="http://schemas.microsoft.com/office/drawing/2014/main" id="{D116B9E6-239E-401A-A775-5797D6A0B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905000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Equation" r:id="rId16" imgW="139579" imgH="164957" progId="Equation.3">
                  <p:embed/>
                </p:oleObj>
              </mc:Choice>
              <mc:Fallback>
                <p:oleObj name="Equation" r:id="rId16" imgW="139579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05000"/>
                        <a:ext cx="25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>
            <a:extLst>
              <a:ext uri="{FF2B5EF4-FFF2-40B4-BE49-F238E27FC236}">
                <a16:creationId xmlns:a16="http://schemas.microsoft.com/office/drawing/2014/main" id="{5E04CF2B-0BC0-44CE-ACAF-6AFC3BD10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0574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Equation" r:id="rId17" imgW="139579" imgH="164957" progId="Equation.3">
                  <p:embed/>
                </p:oleObj>
              </mc:Choice>
              <mc:Fallback>
                <p:oleObj name="Equation" r:id="rId17" imgW="139579" imgH="164957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9" name="Text Box 19">
            <a:extLst>
              <a:ext uri="{FF2B5EF4-FFF2-40B4-BE49-F238E27FC236}">
                <a16:creationId xmlns:a16="http://schemas.microsoft.com/office/drawing/2014/main" id="{AD8D75E4-9CE3-4471-B6C1-FFCB35F08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95500"/>
            <a:ext cx="2590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(-1)</a:t>
            </a:r>
            <a:r>
              <a:rPr lang="en-US" sz="2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- 4.5.2= - 39 &lt; 0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81F6E182-E74E-4290-B582-B00BD167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38400"/>
            <a:ext cx="28194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Vậy phương trình </a:t>
            </a:r>
            <a:r>
              <a:rPr lang="en-US" sz="2400" i="1">
                <a:solidFill>
                  <a:srgbClr val="250A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 nghiệm kép:</a:t>
            </a:r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A04E452A-FB14-4B13-93D5-3AEF394D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1200"/>
            <a:ext cx="2590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 (- 4)</a:t>
            </a:r>
            <a:r>
              <a:rPr lang="en-US" sz="2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4.4.1 =  0</a:t>
            </a:r>
          </a:p>
        </p:txBody>
      </p:sp>
      <p:sp>
        <p:nvSpPr>
          <p:cNvPr id="66582" name="Text Box 22">
            <a:extLst>
              <a:ext uri="{FF2B5EF4-FFF2-40B4-BE49-F238E27FC236}">
                <a16:creationId xmlns:a16="http://schemas.microsoft.com/office/drawing/2014/main" id="{243A0938-B65A-49BB-B4B6-55FE2F0D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962150"/>
            <a:ext cx="2590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(1)</a:t>
            </a:r>
            <a:r>
              <a:rPr lang="en-US" sz="20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- 4. (-3).5 = 61&gt;0</a:t>
            </a: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61042D44-9B5A-45BF-97E6-7A95F0808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28194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Vậy phương trình </a:t>
            </a:r>
            <a:r>
              <a:rPr lang="en-US" sz="2400" i="1">
                <a:solidFill>
                  <a:srgbClr val="250A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vô nghiệm</a:t>
            </a:r>
          </a:p>
        </p:txBody>
      </p:sp>
      <p:sp>
        <p:nvSpPr>
          <p:cNvPr id="66584" name="Text Box 24">
            <a:extLst>
              <a:ext uri="{FF2B5EF4-FFF2-40B4-BE49-F238E27FC236}">
                <a16:creationId xmlns:a16="http://schemas.microsoft.com/office/drawing/2014/main" id="{4EA73840-E507-4870-A4B6-F9BE93345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362200"/>
            <a:ext cx="281940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Vậy phương trình </a:t>
            </a:r>
            <a:r>
              <a:rPr lang="en-US" sz="2400" i="1">
                <a:solidFill>
                  <a:srgbClr val="250A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có hai nghiệm phân biệt</a:t>
            </a:r>
          </a:p>
        </p:txBody>
      </p:sp>
      <p:graphicFrame>
        <p:nvGraphicFramePr>
          <p:cNvPr id="16409" name="Object 25">
            <a:extLst>
              <a:ext uri="{FF2B5EF4-FFF2-40B4-BE49-F238E27FC236}">
                <a16:creationId xmlns:a16="http://schemas.microsoft.com/office/drawing/2014/main" id="{C3E609C3-BFBD-4F13-8F86-F13F6BD67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3276600"/>
          <a:ext cx="27987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5" name="Equation" r:id="rId18" imgW="1625600" imgH="393700" progId="Equation.3">
                  <p:embed/>
                </p:oleObj>
              </mc:Choice>
              <mc:Fallback>
                <p:oleObj name="Equation" r:id="rId18" imgW="1625600" imgH="3937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76600"/>
                        <a:ext cx="2798763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0" name="Object 26">
            <a:extLst>
              <a:ext uri="{FF2B5EF4-FFF2-40B4-BE49-F238E27FC236}">
                <a16:creationId xmlns:a16="http://schemas.microsoft.com/office/drawing/2014/main" id="{87F26BDA-FD6D-4E1B-BD09-17ADEAA278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4244975"/>
          <a:ext cx="3794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Equation" r:id="rId20" imgW="114151" imgH="215619" progId="Equation.3">
                  <p:embed/>
                </p:oleObj>
              </mc:Choice>
              <mc:Fallback>
                <p:oleObj name="Equation" r:id="rId20" imgW="114151" imgH="21561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44975"/>
                        <a:ext cx="37941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1" name="Object 27">
            <a:extLst>
              <a:ext uri="{FF2B5EF4-FFF2-40B4-BE49-F238E27FC236}">
                <a16:creationId xmlns:a16="http://schemas.microsoft.com/office/drawing/2014/main" id="{C7294B70-516C-47AA-AEB0-625BB665A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65500"/>
          <a:ext cx="31242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22" imgW="2209800" imgH="431800" progId="Equation.3">
                  <p:embed/>
                </p:oleObj>
              </mc:Choice>
              <mc:Fallback>
                <p:oleObj name="Equation" r:id="rId22" imgW="2209800" imgH="431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65500"/>
                        <a:ext cx="31242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28">
            <a:extLst>
              <a:ext uri="{FF2B5EF4-FFF2-40B4-BE49-F238E27FC236}">
                <a16:creationId xmlns:a16="http://schemas.microsoft.com/office/drawing/2014/main" id="{501269AA-9569-4376-94CC-BA80063F2C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152900"/>
          <a:ext cx="35052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Equation" r:id="rId24" imgW="2235200" imgH="431800" progId="Equation.3">
                  <p:embed/>
                </p:oleObj>
              </mc:Choice>
              <mc:Fallback>
                <p:oleObj name="Equation" r:id="rId24" imgW="2235200" imgH="431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52900"/>
                        <a:ext cx="35052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9" name="Text Box 29">
            <a:extLst>
              <a:ext uri="{FF2B5EF4-FFF2-40B4-BE49-F238E27FC236}">
                <a16:creationId xmlns:a16="http://schemas.microsoft.com/office/drawing/2014/main" id="{F38DB8E1-979E-4F98-A5E8-966C55B2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114800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Times New Roman" panose="02020603050405020304" pitchFamily="18" charset="0"/>
              </a:rPr>
              <a:t>Cách 2: </a:t>
            </a:r>
          </a:p>
        </p:txBody>
      </p:sp>
      <p:sp>
        <p:nvSpPr>
          <p:cNvPr id="66590" name="Text Box 30">
            <a:extLst>
              <a:ext uri="{FF2B5EF4-FFF2-40B4-BE49-F238E27FC236}">
                <a16:creationId xmlns:a16="http://schemas.microsoft.com/office/drawing/2014/main" id="{0682DA6F-8225-4E24-A958-378AC3E0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95800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4x</a:t>
            </a:r>
            <a:r>
              <a:rPr lang="en-US" altLang="en-US" sz="2000" baseline="30000">
                <a:latin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</a:rPr>
              <a:t>- 4x +1 = 0</a:t>
            </a:r>
          </a:p>
        </p:txBody>
      </p:sp>
      <p:graphicFrame>
        <p:nvGraphicFramePr>
          <p:cNvPr id="66592" name="Object 32">
            <a:extLst>
              <a:ext uri="{FF2B5EF4-FFF2-40B4-BE49-F238E27FC236}">
                <a16:creationId xmlns:a16="http://schemas.microsoft.com/office/drawing/2014/main" id="{EED56DA9-0A1F-4247-8C51-3F6B604FFC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029200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Equation" r:id="rId26" imgW="215713" imgH="152268" progId="Equation.DSMT4">
                  <p:embed/>
                </p:oleObj>
              </mc:Choice>
              <mc:Fallback>
                <p:oleObj name="Equation" r:id="rId26" imgW="215713" imgH="152268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029200"/>
                        <a:ext cx="533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3" name="Object 33">
            <a:extLst>
              <a:ext uri="{FF2B5EF4-FFF2-40B4-BE49-F238E27FC236}">
                <a16:creationId xmlns:a16="http://schemas.microsoft.com/office/drawing/2014/main" id="{6C83BD6C-2C8B-4A9A-81DA-98ECECAB91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5410200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0" name="Equation" r:id="rId28" imgW="215713" imgH="152268" progId="Equation.3">
                  <p:embed/>
                </p:oleObj>
              </mc:Choice>
              <mc:Fallback>
                <p:oleObj name="Equation" r:id="rId28" imgW="215713" imgH="152268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0200"/>
                        <a:ext cx="533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94" name="Object 34">
            <a:extLst>
              <a:ext uri="{FF2B5EF4-FFF2-40B4-BE49-F238E27FC236}">
                <a16:creationId xmlns:a16="http://schemas.microsoft.com/office/drawing/2014/main" id="{519D8E26-6167-49FF-906A-97CC18BDD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5791200"/>
          <a:ext cx="533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30" imgW="215713" imgH="152268" progId="Equation.3">
                  <p:embed/>
                </p:oleObj>
              </mc:Choice>
              <mc:Fallback>
                <p:oleObj name="Equation" r:id="rId30" imgW="215713" imgH="152268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791200"/>
                        <a:ext cx="533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8" name="Rectangle 39">
            <a:extLst>
              <a:ext uri="{FF2B5EF4-FFF2-40B4-BE49-F238E27FC236}">
                <a16:creationId xmlns:a16="http://schemas.microsoft.com/office/drawing/2014/main" id="{254945AC-99A9-4802-B2D2-E447C2340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7163"/>
            <a:ext cx="840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E93011"/>
                </a:solidFill>
                <a:latin typeface="Times New Roman" panose="02020603050405020304" pitchFamily="18" charset="0"/>
              </a:rPr>
              <a:t>Bài tập 1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: Áp dụng </a:t>
            </a:r>
            <a:r>
              <a:rPr lang="en-US" altLang="en-US" sz="2400" b="1">
                <a:solidFill>
                  <a:srgbClr val="250AF0"/>
                </a:solidFill>
                <a:latin typeface="Times New Roman" panose="02020603050405020304" pitchFamily="18" charset="0"/>
              </a:rPr>
              <a:t>công thức nghiệm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 để giải các phương trình:</a:t>
            </a:r>
          </a:p>
        </p:txBody>
      </p:sp>
      <p:sp>
        <p:nvSpPr>
          <p:cNvPr id="66601" name="Text Box 41">
            <a:extLst>
              <a:ext uri="{FF2B5EF4-FFF2-40B4-BE49-F238E27FC236}">
                <a16:creationId xmlns:a16="http://schemas.microsoft.com/office/drawing/2014/main" id="{74AFC493-053C-4340-8AF5-B75B3F89A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868863"/>
            <a:ext cx="17414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( 2x – 1)</a:t>
            </a:r>
            <a:r>
              <a:rPr lang="en-US" altLang="en-US" sz="2000" baseline="300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6602" name="Text Box 42">
            <a:extLst>
              <a:ext uri="{FF2B5EF4-FFF2-40B4-BE49-F238E27FC236}">
                <a16:creationId xmlns:a16="http://schemas.microsoft.com/office/drawing/2014/main" id="{CEBFE7DA-3D21-4E3E-A9BD-1C8E3630D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311775"/>
            <a:ext cx="1173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2x - 1 = 0</a:t>
            </a:r>
          </a:p>
        </p:txBody>
      </p:sp>
      <p:sp>
        <p:nvSpPr>
          <p:cNvPr id="66603" name="Text Box 43">
            <a:extLst>
              <a:ext uri="{FF2B5EF4-FFF2-40B4-BE49-F238E27FC236}">
                <a16:creationId xmlns:a16="http://schemas.microsoft.com/office/drawing/2014/main" id="{125C7388-4879-425B-BEC4-A78599C45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15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Arial" panose="020B0604020202020204" pitchFamily="34" charset="0"/>
              </a:rPr>
              <a:t>x =</a:t>
            </a:r>
          </a:p>
        </p:txBody>
      </p:sp>
      <p:graphicFrame>
        <p:nvGraphicFramePr>
          <p:cNvPr id="66604" name="Object 44">
            <a:extLst>
              <a:ext uri="{FF2B5EF4-FFF2-40B4-BE49-F238E27FC236}">
                <a16:creationId xmlns:a16="http://schemas.microsoft.com/office/drawing/2014/main" id="{7218526A-FB97-4E84-BA04-58C7892CD1F8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3581400" y="5638800"/>
          <a:ext cx="4572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31" imgW="152334" imgH="393529" progId="Equation.DSMT4">
                  <p:embed/>
                </p:oleObj>
              </mc:Choice>
              <mc:Fallback>
                <p:oleObj name="Equation" r:id="rId31" imgW="152334" imgH="393529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638800"/>
                        <a:ext cx="4572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6" name="Object 46">
            <a:extLst>
              <a:ext uri="{FF2B5EF4-FFF2-40B4-BE49-F238E27FC236}">
                <a16:creationId xmlns:a16="http://schemas.microsoft.com/office/drawing/2014/main" id="{1016CE4D-DBBA-4745-A16C-E797A13036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410200"/>
          <a:ext cx="24003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33" imgW="1206500" imgH="228600" progId="Equation.DSMT4">
                  <p:embed/>
                </p:oleObj>
              </mc:Choice>
              <mc:Fallback>
                <p:oleObj name="Equation" r:id="rId33" imgW="1206500" imgH="2286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10200"/>
                        <a:ext cx="24003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07" name="Object 47">
            <a:extLst>
              <a:ext uri="{FF2B5EF4-FFF2-40B4-BE49-F238E27FC236}">
                <a16:creationId xmlns:a16="http://schemas.microsoft.com/office/drawing/2014/main" id="{EB1C95CB-9B27-4DED-BA14-61F0744FA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791200"/>
          <a:ext cx="25146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35" imgW="1270000" imgH="228600" progId="Equation.DSMT4">
                  <p:embed/>
                </p:oleObj>
              </mc:Choice>
              <mc:Fallback>
                <p:oleObj name="Equation" r:id="rId35" imgW="1270000" imgH="2286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791200"/>
                        <a:ext cx="25146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5" name="Rectangle 48">
            <a:extLst>
              <a:ext uri="{FF2B5EF4-FFF2-40B4-BE49-F238E27FC236}">
                <a16:creationId xmlns:a16="http://schemas.microsoft.com/office/drawing/2014/main" id="{282D6C02-0DF0-4AF6-95B0-637F88953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0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u="sng">
              <a:latin typeface="Times New Roman" panose="02020603050405020304" pitchFamily="18" charset="0"/>
            </a:endParaRP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36E825AA-385F-488B-801F-BD5528FE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9530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u="sng">
                <a:solidFill>
                  <a:srgbClr val="009900"/>
                </a:solidFill>
                <a:latin typeface="Times New Roman" panose="02020603050405020304" pitchFamily="18" charset="0"/>
              </a:rPr>
              <a:t>Chú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9" grpId="0"/>
      <p:bldP spid="66590" grpId="0"/>
      <p:bldP spid="66601" grpId="0"/>
      <p:bldP spid="66602" grpId="0"/>
      <p:bldP spid="66603" grpId="0"/>
      <p:bldP spid="13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27AFA9A8-B3FE-4610-9B16-569E6D66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904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>
                <a:latin typeface=".VnTime" panose="020B7200000000000000" pitchFamily="34" charset="0"/>
              </a:rPr>
              <a:t>  NÕu ph­¬ng tr×nh ax</a:t>
            </a:r>
            <a:r>
              <a:rPr lang="en-US" altLang="en-US" sz="2800" baseline="30000">
                <a:latin typeface=".VnTime" panose="020B7200000000000000" pitchFamily="34" charset="0"/>
              </a:rPr>
              <a:t>2</a:t>
            </a:r>
            <a:r>
              <a:rPr lang="en-US" altLang="en-US" sz="2800">
                <a:latin typeface=".VnTime" panose="020B7200000000000000" pitchFamily="34" charset="0"/>
              </a:rPr>
              <a:t> + bx + c = 0 (a </a:t>
            </a:r>
            <a:r>
              <a:rPr lang="en-US" altLang="en-US" sz="2800">
                <a:latin typeface=".VnTime" panose="020B7200000000000000" pitchFamily="34" charset="0"/>
                <a:cs typeface="Times New Roman" panose="02020603050405020304" pitchFamily="18" charset="0"/>
              </a:rPr>
              <a:t>≠ 0 ) </a:t>
            </a:r>
            <a:r>
              <a:rPr lang="en-US" altLang="en-US" sz="2800" b="1">
                <a:solidFill>
                  <a:srgbClr val="1A0BD9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cã a vµ c tr¸i dÊu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22E4C7E-F471-4CF0-A6DF-9F5C46CD5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905000"/>
            <a:ext cx="2998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= b</a:t>
            </a:r>
            <a:r>
              <a:rPr lang="en-US" altLang="en-US" sz="2800" b="1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 - 4a.c &gt; 0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B00694E-6DD6-4625-997E-8B450B8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90800"/>
            <a:ext cx="608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.VnTime" panose="020B7200000000000000" pitchFamily="34" charset="0"/>
                <a:sym typeface="Symbol" panose="05050102010706020507" pitchFamily="18" charset="2"/>
              </a:rPr>
              <a:t> </a:t>
            </a:r>
            <a:r>
              <a:rPr lang="en-US" altLang="en-US" sz="2800" b="1">
                <a:solidFill>
                  <a:srgbClr val="1A0BD9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Ph­¬ng tr×nh cã 2 nghiÖm ph©n biÖt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DF622E7A-5161-407C-95CE-EF453D87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39624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  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a.c &lt; 0</a:t>
            </a:r>
            <a:r>
              <a:rPr lang="en-US" altLang="en-US" sz="2800">
                <a:latin typeface=".VnTime" panose="020B7200000000000000" pitchFamily="34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sym typeface="Symbol" panose="05050102010706020507" pitchFamily="18" charset="2"/>
              </a:rPr>
              <a:t> </a:t>
            </a:r>
            <a:r>
              <a:rPr lang="en-US" altLang="en-US" sz="2800" b="1">
                <a:latin typeface="Times New Roman" panose="02020603050405020304" pitchFamily="18" charset="0"/>
                <a:sym typeface="Symbol" panose="05050102010706020507" pitchFamily="18" charset="2"/>
              </a:rPr>
              <a:t>- 4a.c &gt; 0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endParaRPr lang="en-US" altLang="en-US" sz="2400">
              <a:sym typeface="Symbol" panose="05050102010706020507" pitchFamily="18" charset="2"/>
            </a:endParaRP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61A1F753-1907-42F3-BD8E-5BAA036F2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>
                <a:solidFill>
                  <a:srgbClr val="009900"/>
                </a:solidFill>
                <a:latin typeface="Times New Roman" panose="02020603050405020304" pitchFamily="18" charset="0"/>
              </a:rPr>
              <a:t>Chú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/>
      <p:bldP spid="133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965E76-65F9-402A-A861-2700C073794A}"/>
              </a:ext>
            </a:extLst>
          </p:cNvPr>
          <p:cNvGrpSpPr>
            <a:grpSpLocks/>
          </p:cNvGrpSpPr>
          <p:nvPr/>
        </p:nvGrpSpPr>
        <p:grpSpPr bwMode="auto">
          <a:xfrm>
            <a:off x="0" y="5715000"/>
            <a:ext cx="9067800" cy="1428750"/>
            <a:chOff x="48" y="3564"/>
            <a:chExt cx="5712" cy="900"/>
          </a:xfrm>
        </p:grpSpPr>
        <p:sp>
          <p:nvSpPr>
            <p:cNvPr id="18454" name="Text Box 3">
              <a:extLst>
                <a:ext uri="{FF2B5EF4-FFF2-40B4-BE49-F238E27FC236}">
                  <a16:creationId xmlns:a16="http://schemas.microsoft.com/office/drawing/2014/main" id="{B59A69B6-9F6C-4F25-AF75-2AFBF5C0E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600"/>
              <a:ext cx="5712" cy="864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 i="1">
                  <a:latin typeface=".VnTime" panose="020B7200000000000000" pitchFamily="34" charset="0"/>
                  <a:cs typeface="Arial" panose="020B0604020202020204" pitchFamily="34" charset="0"/>
                </a:rPr>
                <a:t>         </a:t>
              </a:r>
              <a:r>
                <a:rPr lang="en-US" altLang="en-US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Cả hai cách giải trên </a:t>
              </a:r>
              <a:r>
                <a:rPr lang="en-US" altLang="en-US" sz="2400" b="1" i="1" u="sng">
                  <a:solidFill>
                    <a:srgbClr val="3333FF"/>
                  </a:solidFill>
                  <a:latin typeface="Times New Roman" panose="02020603050405020304" pitchFamily="18" charset="0"/>
                </a:rPr>
                <a:t>đều đúng</a:t>
              </a:r>
              <a:r>
                <a:rPr lang="en-US" altLang="en-US" sz="2400" b="1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. Em nên chọn cách giải nào ?                      Vì sao?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1" i="1">
                  <a:latin typeface=".VnTime" panose="020B7200000000000000" pitchFamily="34" charset="0"/>
                  <a:cs typeface="Arial" panose="020B0604020202020204" pitchFamily="34" charset="0"/>
                </a:rPr>
                <a:t> </a:t>
              </a:r>
              <a:endParaRPr lang="en-US" altLang="en-US" sz="2400" b="1" i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455" name="Picture 4" descr="Cau hoi">
              <a:extLst>
                <a:ext uri="{FF2B5EF4-FFF2-40B4-BE49-F238E27FC236}">
                  <a16:creationId xmlns:a16="http://schemas.microsoft.com/office/drawing/2014/main" id="{598D85FE-00C9-4595-8DC0-8D36DDE806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3564"/>
              <a:ext cx="52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 Box 5">
            <a:extLst>
              <a:ext uri="{FF2B5EF4-FFF2-40B4-BE49-F238E27FC236}">
                <a16:creationId xmlns:a16="http://schemas.microsoft.com/office/drawing/2014/main" id="{1D35921B-0DAA-493B-A992-4BC6A60C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0" y="54864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FE3D6CFE-2308-4845-A928-023CA4A9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7599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>
                <a:solidFill>
                  <a:srgbClr val="E93011"/>
                </a:solidFill>
                <a:latin typeface="Times New Roman" panose="02020603050405020304" pitchFamily="18" charset="0"/>
              </a:rPr>
              <a:t>Bài tập 2: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    Khi giải phương trình 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2x</a:t>
            </a:r>
            <a:r>
              <a:rPr lang="en-US" altLang="en-US" sz="2400" b="1" baseline="30000">
                <a:solidFill>
                  <a:srgbClr val="E9301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- 8= 0.</a:t>
            </a:r>
            <a:r>
              <a:rPr lang="en-US" altLang="en-US" sz="2400">
                <a:solidFill>
                  <a:srgbClr val="E9301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400" b="1">
              <a:solidFill>
                <a:srgbClr val="E9301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Bạn Mai và Lan đã</a:t>
            </a:r>
            <a:r>
              <a:rPr lang="en-US" altLang="en-US" sz="2400">
                <a:solidFill>
                  <a:srgbClr val="E93011"/>
                </a:solidFill>
                <a:latin typeface="Times New Roman" panose="02020603050405020304" pitchFamily="18" charset="0"/>
              </a:rPr>
              <a:t> g</a:t>
            </a:r>
            <a:r>
              <a:rPr lang="en-US" altLang="en-US" sz="2400" b="1">
                <a:solidFill>
                  <a:srgbClr val="E93011"/>
                </a:solidFill>
                <a:latin typeface="Times New Roman" panose="02020603050405020304" pitchFamily="18" charset="0"/>
              </a:rPr>
              <a:t>iải theo hai cách  như sau:</a:t>
            </a:r>
            <a:endParaRPr lang="en-US" altLang="en-US" sz="200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D8DB85BC-6A76-4898-B123-3DD0EED6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95400"/>
            <a:ext cx="5849938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>
                <a:latin typeface="Times New Roman" panose="02020603050405020304" pitchFamily="18" charset="0"/>
              </a:rPr>
              <a:t>Bạn Lan giải</a:t>
            </a:r>
            <a:endParaRPr lang="en-US" altLang="en-US" sz="20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1A0BD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2400" b="1">
                <a:solidFill>
                  <a:srgbClr val="1A0BD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2x</a:t>
            </a:r>
            <a:r>
              <a:rPr lang="en-US" altLang="en-US" sz="2400" b="1" baseline="30000">
                <a:solidFill>
                  <a:srgbClr val="1A0BD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1A0BD9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- 8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.VnTime" panose="020B7200000000000000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</a:rPr>
              <a:t>a=2,  b = 0,  c = -8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24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=b</a:t>
            </a:r>
            <a:r>
              <a:rPr lang="en-US" altLang="en-US" sz="2400" baseline="300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 - 4ac</a:t>
            </a: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0</a:t>
            </a:r>
            <a:r>
              <a:rPr lang="en-US" altLang="en-US" sz="2400" baseline="300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 -  4.2.(-8)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24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	            = 0  + 64 = 64 &gt;0</a:t>
            </a:r>
            <a:r>
              <a:rPr lang="en-US" altLang="en-US" sz="2800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2400">
                <a:solidFill>
                  <a:srgbClr val="3333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2400">
                <a:solidFill>
                  <a:srgbClr val="3333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Phương trình  có 2 nghiệm phân biệt</a:t>
            </a:r>
            <a:endParaRPr lang="en-US" altLang="en-US" sz="240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8438" name="Object 8">
            <a:extLst>
              <a:ext uri="{FF2B5EF4-FFF2-40B4-BE49-F238E27FC236}">
                <a16:creationId xmlns:a16="http://schemas.microsoft.com/office/drawing/2014/main" id="{702D8D66-D280-4AC0-892E-78D111F1E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5350" y="3810000"/>
          <a:ext cx="18510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4" imgW="828671" imgH="409736" progId="Equation.DSMT4">
                  <p:embed/>
                </p:oleObj>
              </mc:Choice>
              <mc:Fallback>
                <p:oleObj name="Equation" r:id="rId4" imgW="828671" imgH="40973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3810000"/>
                        <a:ext cx="185102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9">
            <a:extLst>
              <a:ext uri="{FF2B5EF4-FFF2-40B4-BE49-F238E27FC236}">
                <a16:creationId xmlns:a16="http://schemas.microsoft.com/office/drawing/2014/main" id="{03650206-27B1-4DB4-AF51-091D6485D0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810000"/>
          <a:ext cx="2303463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6" imgW="1123843" imgH="409736" progId="Equation.DSMT4">
                  <p:embed/>
                </p:oleObj>
              </mc:Choice>
              <mc:Fallback>
                <p:oleObj name="Equation" r:id="rId6" imgW="1123843" imgH="40973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2303463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0">
            <a:extLst>
              <a:ext uri="{FF2B5EF4-FFF2-40B4-BE49-F238E27FC236}">
                <a16:creationId xmlns:a16="http://schemas.microsoft.com/office/drawing/2014/main" id="{DE48A1F7-2E30-4C30-A4AE-875F1A405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9150" y="4724400"/>
          <a:ext cx="18796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8" imgW="847620" imgH="409736" progId="Equation.DSMT4">
                  <p:embed/>
                </p:oleObj>
              </mc:Choice>
              <mc:Fallback>
                <p:oleObj name="Equation" r:id="rId8" imgW="847620" imgH="40973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4724400"/>
                        <a:ext cx="1879600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11">
            <a:extLst>
              <a:ext uri="{FF2B5EF4-FFF2-40B4-BE49-F238E27FC236}">
                <a16:creationId xmlns:a16="http://schemas.microsoft.com/office/drawing/2014/main" id="{4B39068C-8DAE-4094-88EB-B4B5D21B13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4724400"/>
          <a:ext cx="2465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10" imgW="1285956" imgH="409736" progId="Equation.DSMT4">
                  <p:embed/>
                </p:oleObj>
              </mc:Choice>
              <mc:Fallback>
                <p:oleObj name="Equation" r:id="rId10" imgW="1285956" imgH="40973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24400"/>
                        <a:ext cx="24653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2" name="Group 12">
            <a:extLst>
              <a:ext uri="{FF2B5EF4-FFF2-40B4-BE49-F238E27FC236}">
                <a16:creationId xmlns:a16="http://schemas.microsoft.com/office/drawing/2014/main" id="{3CD25A30-75E0-4BC1-99F1-DFDBFAC1F3C0}"/>
              </a:ext>
            </a:extLst>
          </p:cNvPr>
          <p:cNvGrpSpPr>
            <a:grpSpLocks/>
          </p:cNvGrpSpPr>
          <p:nvPr/>
        </p:nvGrpSpPr>
        <p:grpSpPr bwMode="auto">
          <a:xfrm>
            <a:off x="0" y="1295400"/>
            <a:ext cx="2673350" cy="4572000"/>
            <a:chOff x="-48" y="672"/>
            <a:chExt cx="1684" cy="2880"/>
          </a:xfrm>
        </p:grpSpPr>
        <p:sp>
          <p:nvSpPr>
            <p:cNvPr id="18443" name="Line 13">
              <a:extLst>
                <a:ext uri="{FF2B5EF4-FFF2-40B4-BE49-F238E27FC236}">
                  <a16:creationId xmlns:a16="http://schemas.microsoft.com/office/drawing/2014/main" id="{DC107918-BF34-468C-BF21-66116F32D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768"/>
              <a:ext cx="4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4" name="Text Box 14">
              <a:extLst>
                <a:ext uri="{FF2B5EF4-FFF2-40B4-BE49-F238E27FC236}">
                  <a16:creationId xmlns:a16="http://schemas.microsoft.com/office/drawing/2014/main" id="{29380EBB-D370-49DA-88CB-74B6988FC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672"/>
              <a:ext cx="13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u="sng">
                  <a:latin typeface="Times New Roman" panose="02020603050405020304" pitchFamily="18" charset="0"/>
                </a:rPr>
                <a:t>Bạn Mai giải</a:t>
              </a:r>
              <a:r>
                <a:rPr lang="en-US" altLang="en-US" sz="2000" b="1">
                  <a:latin typeface="Times New Roman" panose="02020603050405020304" pitchFamily="18" charset="0"/>
                </a:rPr>
                <a:t>:</a:t>
              </a:r>
              <a:r>
                <a:rPr lang="en-US" altLang="en-US" sz="1800"/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3333FF"/>
                  </a:solidFill>
                  <a:cs typeface="Arial" panose="020B0604020202020204" pitchFamily="34" charset="0"/>
                </a:rPr>
                <a:t>2x</a:t>
              </a:r>
              <a:r>
                <a:rPr lang="en-US" altLang="en-US" sz="2400" b="1" baseline="30000">
                  <a:solidFill>
                    <a:srgbClr val="3333FF"/>
                  </a:solidFill>
                  <a:cs typeface="Arial" panose="020B0604020202020204" pitchFamily="34" charset="0"/>
                </a:rPr>
                <a:t>2</a:t>
              </a:r>
              <a:r>
                <a:rPr lang="en-US" altLang="en-US" sz="2400" b="1">
                  <a:solidFill>
                    <a:srgbClr val="3333FF"/>
                  </a:solidFill>
                  <a:cs typeface="Arial" panose="020B0604020202020204" pitchFamily="34" charset="0"/>
                </a:rPr>
                <a:t> - 8 = 0</a:t>
              </a:r>
            </a:p>
          </p:txBody>
        </p:sp>
        <p:graphicFrame>
          <p:nvGraphicFramePr>
            <p:cNvPr id="18445" name="Object 15">
              <a:extLst>
                <a:ext uri="{FF2B5EF4-FFF2-40B4-BE49-F238E27FC236}">
                  <a16:creationId xmlns:a16="http://schemas.microsoft.com/office/drawing/2014/main" id="{DAFAB77F-DFAD-4F45-838B-9347EDFFE3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7" y="1423"/>
            <a:ext cx="931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8" name="Equation" r:id="rId12" imgW="657295" imgH="371680" progId="Equation.DSMT4">
                    <p:embed/>
                  </p:oleObj>
                </mc:Choice>
                <mc:Fallback>
                  <p:oleObj name="Equation" r:id="rId12" imgW="657295" imgH="37168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" y="1423"/>
                          <a:ext cx="931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6" name="Text Box 16">
              <a:extLst>
                <a:ext uri="{FF2B5EF4-FFF2-40B4-BE49-F238E27FC236}">
                  <a16:creationId xmlns:a16="http://schemas.microsoft.com/office/drawing/2014/main" id="{E082FE3E-E196-46EF-94AB-0B0028061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8" y="1632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</a:t>
              </a:r>
            </a:p>
          </p:txBody>
        </p:sp>
        <p:sp>
          <p:nvSpPr>
            <p:cNvPr id="18447" name="Text Box 17">
              <a:extLst>
                <a:ext uri="{FF2B5EF4-FFF2-40B4-BE49-F238E27FC236}">
                  <a16:creationId xmlns:a16="http://schemas.microsoft.com/office/drawing/2014/main" id="{7CBA9CB2-CFFD-4912-BBAA-42A827D62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6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</a:t>
              </a:r>
            </a:p>
          </p:txBody>
        </p:sp>
        <p:sp>
          <p:nvSpPr>
            <p:cNvPr id="18448" name="Text Box 18">
              <a:extLst>
                <a:ext uri="{FF2B5EF4-FFF2-40B4-BE49-F238E27FC236}">
                  <a16:creationId xmlns:a16="http://schemas.microsoft.com/office/drawing/2014/main" id="{FBAF139E-8083-401B-AD5E-C5AE0B865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" y="213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8449" name="Object 19">
              <a:extLst>
                <a:ext uri="{FF2B5EF4-FFF2-40B4-BE49-F238E27FC236}">
                  <a16:creationId xmlns:a16="http://schemas.microsoft.com/office/drawing/2014/main" id="{488AB867-B68C-4BC4-B19F-E8A8620543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1" y="2148"/>
            <a:ext cx="62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9" name="Equation" r:id="rId14" imgW="409704" imgH="161949" progId="Equation.DSMT4">
                    <p:embed/>
                  </p:oleObj>
                </mc:Choice>
                <mc:Fallback>
                  <p:oleObj name="Equation" r:id="rId14" imgW="409704" imgH="161949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" y="2148"/>
                          <a:ext cx="628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50" name="Text Box 20">
              <a:extLst>
                <a:ext uri="{FF2B5EF4-FFF2-40B4-BE49-F238E27FC236}">
                  <a16:creationId xmlns:a16="http://schemas.microsoft.com/office/drawing/2014/main" id="{1CAA2356-1F3B-4788-B97E-36FF45E5E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" y="1125"/>
              <a:ext cx="102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</a:t>
              </a: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2x</a:t>
              </a:r>
              <a:r>
                <a:rPr lang="en-US" altLang="en-US" sz="2800" baseline="300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altLang="en-US" sz="2800">
                  <a:latin typeface=".VnTime" panose="020B7200000000000000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= 8</a:t>
              </a:r>
            </a:p>
          </p:txBody>
        </p:sp>
        <p:sp>
          <p:nvSpPr>
            <p:cNvPr id="18451" name="Text Box 21">
              <a:extLst>
                <a:ext uri="{FF2B5EF4-FFF2-40B4-BE49-F238E27FC236}">
                  <a16:creationId xmlns:a16="http://schemas.microsoft.com/office/drawing/2014/main" id="{3270640C-3894-42E8-8842-C40BD9041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2" y="26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b="1">
                <a:latin typeface=".VnTime" panose="020B7200000000000000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18452" name="Object 22">
              <a:extLst>
                <a:ext uri="{FF2B5EF4-FFF2-40B4-BE49-F238E27FC236}">
                  <a16:creationId xmlns:a16="http://schemas.microsoft.com/office/drawing/2014/main" id="{159F45FB-D49E-4321-8BC2-68ADC02963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5" y="2688"/>
            <a:ext cx="16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0" name="Equation" r:id="rId16" imgW="114102" imgH="177492" progId="Equation.DSMT4">
                    <p:embed/>
                  </p:oleObj>
                </mc:Choice>
                <mc:Fallback>
                  <p:oleObj name="Equation" r:id="rId16" imgW="114102" imgH="177492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5" y="2688"/>
                          <a:ext cx="16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3" name="Object 23">
              <a:extLst>
                <a:ext uri="{FF2B5EF4-FFF2-40B4-BE49-F238E27FC236}">
                  <a16:creationId xmlns:a16="http://schemas.microsoft.com/office/drawing/2014/main" id="{470B3DF0-D3E2-4702-8F1E-F82DF4B248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01" y="3228"/>
            <a:ext cx="16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1" name="Equation" r:id="rId18" imgW="114102" imgH="177492" progId="Equation.DSMT4">
                    <p:embed/>
                  </p:oleObj>
                </mc:Choice>
                <mc:Fallback>
                  <p:oleObj name="Equation" r:id="rId18" imgW="114102" imgH="177492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" y="3228"/>
                          <a:ext cx="16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8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584</TotalTime>
  <Words>1142</Words>
  <Application>Microsoft Office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.VnTime</vt:lpstr>
      <vt:lpstr>Wingdings</vt:lpstr>
      <vt:lpstr>Times New Roman</vt:lpstr>
      <vt:lpstr>Symbol</vt:lpstr>
      <vt:lpstr>Lucida Sans Unicode</vt:lpstr>
      <vt:lpstr>Calibri</vt:lpstr>
      <vt:lpstr>Wingdings 3</vt:lpstr>
      <vt:lpstr>Verdana</vt:lpstr>
      <vt:lpstr>.VnTimeH</vt:lpstr>
      <vt:lpstr>Wingdings 2</vt:lpstr>
      <vt:lpstr>Arial</vt:lpstr>
      <vt:lpstr>8_Concourse</vt:lpstr>
      <vt:lpstr>MathType 5.0 Equation</vt:lpstr>
      <vt:lpstr>Microsoft Equation 3.0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Thao giảng ĐS9- 2014</dc:title>
  <dc:creator>Nguyễn Thi Thu</dc:creator>
  <cp:lastModifiedBy>Võ Ngũ Thọ</cp:lastModifiedBy>
  <cp:revision>106</cp:revision>
  <dcterms:created xsi:type="dcterms:W3CDTF">2012-02-17T13:50:46Z</dcterms:created>
  <dcterms:modified xsi:type="dcterms:W3CDTF">2022-06-30T10:15:03Z</dcterms:modified>
</cp:coreProperties>
</file>